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handoutMasterIdLst>
    <p:handoutMasterId r:id="rId32"/>
  </p:handoutMasterIdLst>
  <p:sldIdLst>
    <p:sldId id="266" r:id="rId5"/>
    <p:sldId id="309" r:id="rId6"/>
    <p:sldId id="310" r:id="rId7"/>
    <p:sldId id="311" r:id="rId8"/>
    <p:sldId id="312" r:id="rId9"/>
    <p:sldId id="313" r:id="rId10"/>
    <p:sldId id="314" r:id="rId11"/>
    <p:sldId id="315" r:id="rId12"/>
    <p:sldId id="316" r:id="rId13"/>
    <p:sldId id="334"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19" autoAdjust="0"/>
  </p:normalViewPr>
  <p:slideViewPr>
    <p:cSldViewPr snapToGrid="0">
      <p:cViewPr varScale="1">
        <p:scale>
          <a:sx n="128" d="100"/>
          <a:sy n="128" d="100"/>
        </p:scale>
        <p:origin x="520" y="176"/>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00D87-A058-41BC-B628-951D113E4000}" type="datetimeFigureOut">
              <a:rPr lang="es-ES" smtClean="0"/>
              <a:t>25/8/22</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41D957-6418-4247-965A-E9AC6F85B696}" type="slidenum">
              <a:rPr lang="es-ES" smtClean="0"/>
              <a:t>‹#›</a:t>
            </a:fld>
            <a:endParaRPr lang="es-ES" dirty="0"/>
          </a:p>
        </p:txBody>
      </p:sp>
    </p:spTree>
    <p:extLst>
      <p:ext uri="{BB962C8B-B14F-4D97-AF65-F5344CB8AC3E}">
        <p14:creationId xmlns:p14="http://schemas.microsoft.com/office/powerpoint/2010/main" val="572255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848C3-5470-49F0-A6A8-81A4E098E8AA}" type="datetimeFigureOut">
              <a:rPr lang="es-ES" noProof="0" smtClean="0"/>
              <a:t>25/8/22</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3EDEC-BB94-4EA8-9F33-1F68F3F7AC5E}" type="slidenum">
              <a:rPr lang="es-ES" noProof="0" smtClean="0"/>
              <a:t>‹#›</a:t>
            </a:fld>
            <a:endParaRPr lang="es-ES" noProof="0" dirty="0"/>
          </a:p>
        </p:txBody>
      </p:sp>
    </p:spTree>
    <p:extLst>
      <p:ext uri="{BB962C8B-B14F-4D97-AF65-F5344CB8AC3E}">
        <p14:creationId xmlns:p14="http://schemas.microsoft.com/office/powerpoint/2010/main" val="36204660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63EDEC-BB94-4EA8-9F33-1F68F3F7AC5E}" type="slidenum">
              <a:rPr lang="es-ES" smtClean="0"/>
              <a:t>1</a:t>
            </a:fld>
            <a:endParaRPr lang="es-ES" dirty="0"/>
          </a:p>
        </p:txBody>
      </p:sp>
    </p:spTree>
    <p:extLst>
      <p:ext uri="{BB962C8B-B14F-4D97-AF65-F5344CB8AC3E}">
        <p14:creationId xmlns:p14="http://schemas.microsoft.com/office/powerpoint/2010/main" val="3752764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a:t>Haga clic para modificar el estilo de subtítulo del patrón</a:t>
            </a:r>
            <a:endParaRPr lang="es-ES" noProof="0" dirty="0"/>
          </a:p>
        </p:txBody>
      </p:sp>
      <p:cxnSp>
        <p:nvCxnSpPr>
          <p:cNvPr id="9" name="Conector recto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fech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48233FA3-C322-486D-9525-F5C2A402577E}" type="datetime1">
              <a:rPr lang="es-ES" noProof="0" smtClean="0"/>
              <a:t>25/8/22</a:t>
            </a:fld>
            <a:endParaRPr lang="es-ES" noProof="0" dirty="0"/>
          </a:p>
        </p:txBody>
      </p:sp>
      <p:sp>
        <p:nvSpPr>
          <p:cNvPr id="5" name="Marcador de pie de pá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s-ES" noProof="0" smtClean="0"/>
              <a:t>‹#›</a:t>
            </a:fld>
            <a:endParaRPr lang="es-ES" noProof="0"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D9A6DD3D-1007-4431-9B0E-8A3D13A682CF}" type="datetime1">
              <a:rPr lang="es-ES" noProof="0" smtClean="0"/>
              <a:t>25/8/22</a:t>
            </a:fld>
            <a:endParaRPr lang="es-ES" noProof="0" dirty="0"/>
          </a:p>
        </p:txBody>
      </p:sp>
      <p:sp>
        <p:nvSpPr>
          <p:cNvPr id="8" name="Marcador de pie de pá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s-ES" noProof="0" smtClean="0"/>
              <a:t>‹#›</a:t>
            </a:fld>
            <a:endParaRPr lang="es-ES" noProof="0"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Marcador de texto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cxnSp>
        <p:nvCxnSpPr>
          <p:cNvPr id="9" name="Conector recto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Marcador de fech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B18C3E3C-5F33-4F97-B210-E9727AA57220}" type="datetime1">
              <a:rPr lang="es-ES" noProof="0" smtClean="0"/>
              <a:t>25/8/22</a:t>
            </a:fld>
            <a:endParaRPr lang="es-ES" noProof="0" dirty="0"/>
          </a:p>
        </p:txBody>
      </p:sp>
      <p:sp>
        <p:nvSpPr>
          <p:cNvPr id="8" name="Marcador de pie de pá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s-ES" noProof="0" dirty="0"/>
          </a:p>
        </p:txBody>
      </p:sp>
      <p:sp>
        <p:nvSpPr>
          <p:cNvPr id="11" name="Marcador de número de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s-ES" noProof="0" smtClean="0"/>
              <a:t>‹#›</a:t>
            </a:fld>
            <a:endParaRPr lang="es-ES" noProof="0"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ítulo 7"/>
          <p:cNvSpPr>
            <a:spLocks noGrp="1"/>
          </p:cNvSpPr>
          <p:nvPr>
            <p:ph type="title"/>
          </p:nvPr>
        </p:nvSpPr>
        <p:spPr>
          <a:xfrm>
            <a:off x="1097280" y="286603"/>
            <a:ext cx="10058400" cy="1450757"/>
          </a:xfrm>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097280" y="2120900"/>
            <a:ext cx="4639736" cy="3748193"/>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15944" y="2120900"/>
            <a:ext cx="4639736" cy="374819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fech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88E1951-676F-4919-8708-D1CBCB74B51D}" type="datetime1">
              <a:rPr lang="es-ES" noProof="0" smtClean="0"/>
              <a:t>25/8/22</a:t>
            </a:fld>
            <a:endParaRPr lang="es-ES" noProof="0" dirty="0"/>
          </a:p>
        </p:txBody>
      </p:sp>
      <p:sp>
        <p:nvSpPr>
          <p:cNvPr id="9" name="Marcador de pie de pá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s-ES" noProof="0" dirty="0"/>
          </a:p>
        </p:txBody>
      </p:sp>
      <p:sp>
        <p:nvSpPr>
          <p:cNvPr id="10" name="Marcador de posición de número de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s-ES" noProof="0" smtClean="0"/>
              <a:t>‹#›</a:t>
            </a:fld>
            <a:endParaRPr lang="es-ES" noProof="0"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ítulo 9"/>
          <p:cNvSpPr>
            <a:spLocks noGrp="1"/>
          </p:cNvSpPr>
          <p:nvPr>
            <p:ph type="title"/>
          </p:nvPr>
        </p:nvSpPr>
        <p:spPr>
          <a:xfrm>
            <a:off x="1097280" y="286603"/>
            <a:ext cx="10058400" cy="1450757"/>
          </a:xfrm>
        </p:spPr>
        <p:txBody>
          <a:bodyPr rtlCol="0"/>
          <a:lstStyle/>
          <a:p>
            <a:pPr rtl="0"/>
            <a:r>
              <a:rPr lang="es-ES" noProof="0"/>
              <a:t>Haga clic para modificar el estilo de título del patrón</a:t>
            </a:r>
            <a:endParaRPr lang="es-ES" noProof="0" dirty="0"/>
          </a:p>
        </p:txBody>
      </p:sp>
      <p:sp>
        <p:nvSpPr>
          <p:cNvPr id="3" name="Marcador de tex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97280" y="2958274"/>
            <a:ext cx="4639736" cy="291082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15944" y="2958273"/>
            <a:ext cx="4639736" cy="291082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fech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018B6680-7098-44B7-83E1-5EBD657592DE}" type="datetime1">
              <a:rPr lang="es-ES" noProof="0" smtClean="0"/>
              <a:t>25/8/22</a:t>
            </a:fld>
            <a:endParaRPr lang="es-ES" noProof="0" dirty="0"/>
          </a:p>
        </p:txBody>
      </p:sp>
      <p:sp>
        <p:nvSpPr>
          <p:cNvPr id="11" name="Marcador de pie de pá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s-ES" noProof="0" dirty="0"/>
          </a:p>
        </p:txBody>
      </p:sp>
      <p:sp>
        <p:nvSpPr>
          <p:cNvPr id="12" name="Marcador de posición de número de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s-ES" noProof="0" smtClean="0"/>
              <a:t>‹#›</a:t>
            </a:fld>
            <a:endParaRPr lang="es-ES" noProof="0"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6" name="Marcador de fech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425541C9-2B34-4DE7-8BD0-64853908EC78}" type="datetime1">
              <a:rPr lang="es-ES" noProof="0" smtClean="0"/>
              <a:t>25/8/22</a:t>
            </a:fld>
            <a:endParaRPr lang="es-ES" noProof="0" dirty="0"/>
          </a:p>
        </p:txBody>
      </p:sp>
      <p:sp>
        <p:nvSpPr>
          <p:cNvPr id="7" name="Marcador de pie de pá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s-ES" noProof="0" dirty="0"/>
          </a:p>
        </p:txBody>
      </p:sp>
      <p:sp>
        <p:nvSpPr>
          <p:cNvPr id="8" name="Marcador de número de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s-ES" noProof="0" smtClean="0"/>
              <a:t>‹#›</a:t>
            </a:fld>
            <a:endParaRPr lang="es-ES" noProof="0"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2A705853-737B-419B-88D6-378BF02A9277}" type="datetime1">
              <a:rPr lang="es-ES" noProof="0" smtClean="0"/>
              <a:t>25/8/22</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a:t>
            </a:fld>
            <a:endParaRPr lang="es-ES" noProof="0"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458984" y="812799"/>
            <a:ext cx="5928344" cy="5294757"/>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hasCustomPrompt="1"/>
          </p:nvPr>
        </p:nvSpPr>
        <p:spPr>
          <a:xfrm>
            <a:off x="643465" y="3043050"/>
            <a:ext cx="3517567" cy="3064505"/>
          </a:xfrm>
        </p:spPr>
        <p:txBody>
          <a:bodyPr lIns="91440" rIns="91440" rtlCol="0">
            <a:normAutofit/>
          </a:bodyPr>
          <a:lstStyle>
            <a:lvl1pPr marL="0" indent="0" rtl="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Haga clic para modificar los estilos de texto del patrón</a:t>
            </a:r>
          </a:p>
        </p:txBody>
      </p:sp>
      <p:sp>
        <p:nvSpPr>
          <p:cNvPr id="5" name="Marcador de fecha 4"/>
          <p:cNvSpPr>
            <a:spLocks noGrp="1"/>
          </p:cNvSpPr>
          <p:nvPr>
            <p:ph type="dt" sz="half" idx="10"/>
          </p:nvPr>
        </p:nvSpPr>
        <p:spPr>
          <a:xfrm>
            <a:off x="643464" y="6446520"/>
            <a:ext cx="3517568" cy="365125"/>
          </a:xfrm>
        </p:spPr>
        <p:txBody>
          <a:bodyPr rtlCol="0"/>
          <a:lstStyle>
            <a:lvl1pPr algn="l">
              <a:defRPr/>
            </a:lvl1pPr>
          </a:lstStyle>
          <a:p>
            <a:pPr rtl="0"/>
            <a:fld id="{18EB8EEA-5D2E-4A84-A0FE-A16B020ED21B}" type="datetime1">
              <a:rPr lang="es-ES" noProof="0" smtClean="0"/>
              <a:t>25/8/22</a:t>
            </a:fld>
            <a:endParaRPr lang="es-ES" noProof="0" dirty="0"/>
          </a:p>
        </p:txBody>
      </p:sp>
      <p:sp>
        <p:nvSpPr>
          <p:cNvPr id="6" name="Marcador de pie de página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s-ES" noProof="0" dirty="0"/>
          </a:p>
        </p:txBody>
      </p:sp>
      <p:sp>
        <p:nvSpPr>
          <p:cNvPr id="7" name="Marcador de posición de número de diapositiva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s-ES" noProof="0" smtClean="0"/>
              <a:pPr rtl="0"/>
              <a:t>‹#›</a:t>
            </a:fld>
            <a:endParaRPr lang="es-ES" noProof="0"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lvl1pPr>
              <a:defRPr/>
            </a:lvl1pPr>
          </a:lstStyle>
          <a:p>
            <a:pPr rtl="0"/>
            <a:fld id="{FF6C614E-8FE0-47DD-82B6-EBC4EC8CFF78}" type="datetime1">
              <a:rPr lang="es-ES" noProof="0" smtClean="0"/>
              <a:t>25/8/22</a:t>
            </a:fld>
            <a:endParaRPr lang="es-ES" noProof="0" dirty="0"/>
          </a:p>
        </p:txBody>
      </p:sp>
      <p:sp>
        <p:nvSpPr>
          <p:cNvPr id="6" name="Marcador de posición de pie de página 5"/>
          <p:cNvSpPr>
            <a:spLocks noGrp="1"/>
          </p:cNvSpPr>
          <p:nvPr>
            <p:ph type="ftr" sz="quarter" idx="11"/>
          </p:nvPr>
        </p:nvSpPr>
        <p:spPr>
          <a:xfrm>
            <a:off x="1097279" y="6446838"/>
            <a:ext cx="6818262" cy="365125"/>
          </a:xfrm>
        </p:spPr>
        <p:txBody>
          <a:bodyPr rtlCol="0"/>
          <a:lstStyle/>
          <a:p>
            <a:pPr algn="l" rtl="0"/>
            <a:endParaRPr lang="es-ES" noProof="0" dirty="0"/>
          </a:p>
        </p:txBody>
      </p:sp>
      <p:sp>
        <p:nvSpPr>
          <p:cNvPr id="7" name="Marcador de número de diapositiva 6"/>
          <p:cNvSpPr>
            <a:spLocks noGrp="1"/>
          </p:cNvSpPr>
          <p:nvPr>
            <p:ph type="sldNum" sz="quarter" idx="12"/>
          </p:nvPr>
        </p:nvSpPr>
        <p:spPr/>
        <p:txBody>
          <a:bodyPr rtlCol="0"/>
          <a:lstStyle/>
          <a:p>
            <a:pPr rtl="0"/>
            <a:fld id="{3A98EE3D-8CD1-4C3F-BD1C-C98C9596463C}" type="slidenum">
              <a:rPr lang="es-ES" noProof="0" smtClean="0"/>
              <a:t>‹#›</a:t>
            </a:fld>
            <a:endParaRPr lang="es-ES" noProof="0"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títu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tex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pPr rtl="0"/>
            <a:fld id="{3A395992-2030-4B1D-B418-D498AFCFA3BC}" type="datetime1">
              <a:rPr lang="es-ES" noProof="0" smtClean="0"/>
              <a:t>25/8/22</a:t>
            </a:fld>
            <a:endParaRPr lang="es-ES" noProof="0" dirty="0"/>
          </a:p>
        </p:txBody>
      </p:sp>
      <p:sp>
        <p:nvSpPr>
          <p:cNvPr id="5" name="Marcador de posición de pie de página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pPr rtl="0"/>
            <a:endParaRPr lang="es-ES" noProof="0" dirty="0"/>
          </a:p>
        </p:txBody>
      </p:sp>
      <p:sp>
        <p:nvSpPr>
          <p:cNvPr id="6" name="Marcador de número de diapositiva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pPr rtl="0"/>
            <a:fld id="{3A98EE3D-8CD1-4C3F-BD1C-C98C9596463C}" type="slidenum">
              <a:rPr lang="es-ES" noProof="0" smtClean="0"/>
              <a:t>‹#›</a:t>
            </a:fld>
            <a:endParaRPr lang="es-ES" noProof="0" dirty="0"/>
          </a:p>
        </p:txBody>
      </p:sp>
      <p:cxnSp>
        <p:nvCxnSpPr>
          <p:cNvPr id="10" name="Conector recto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QeunfLfuK-E" TargetMode="External"/><Relationship Id="rId2" Type="http://schemas.openxmlformats.org/officeDocument/2006/relationships/hyperlink" Target="https://www.youtube.com/watch?v=DLpUev1FvS0"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ángulo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dirty="0">
              <a:ln>
                <a:noFill/>
              </a:ln>
              <a:solidFill>
                <a:prstClr val="white"/>
              </a:solidFill>
              <a:effectLst/>
              <a:uLnTx/>
              <a:uFillTx/>
              <a:latin typeface="Speak Pro" panose="020F0502020204030204"/>
              <a:ea typeface="+mn-ea"/>
              <a:cs typeface="+mn-cs"/>
            </a:endParaRPr>
          </a:p>
        </p:txBody>
      </p:sp>
      <p:sp>
        <p:nvSpPr>
          <p:cNvPr id="2" name="Título 1">
            <a:extLst>
              <a:ext uri="{FF2B5EF4-FFF2-40B4-BE49-F238E27FC236}">
                <a16:creationId xmlns:a16="http://schemas.microsoft.com/office/drawing/2014/main" id="{9AB2EA78-AEB3-469B-9025-3B17201A457B}"/>
              </a:ext>
            </a:extLst>
          </p:cNvPr>
          <p:cNvSpPr>
            <a:spLocks noGrp="1"/>
          </p:cNvSpPr>
          <p:nvPr>
            <p:ph type="ctrTitle"/>
          </p:nvPr>
        </p:nvSpPr>
        <p:spPr>
          <a:xfrm>
            <a:off x="6729999" y="639097"/>
            <a:ext cx="4990147" cy="3494791"/>
          </a:xfrm>
        </p:spPr>
        <p:txBody>
          <a:bodyPr rtlCol="0">
            <a:normAutofit/>
          </a:bodyPr>
          <a:lstStyle/>
          <a:p>
            <a:r>
              <a:rPr lang="es-ES" dirty="0"/>
              <a:t>Trabajo en Equipo</a:t>
            </a:r>
          </a:p>
        </p:txBody>
      </p:sp>
      <p:sp>
        <p:nvSpPr>
          <p:cNvPr id="3" name="Subtítulo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rtlCol="0">
            <a:normAutofit/>
          </a:bodyPr>
          <a:lstStyle/>
          <a:p>
            <a:pPr rtl="0"/>
            <a:r>
              <a:rPr lang="es-ES" dirty="0"/>
              <a:t>Claves para el éxito en esta clase y en la vida.</a:t>
            </a:r>
          </a:p>
        </p:txBody>
      </p:sp>
      <p:pic>
        <p:nvPicPr>
          <p:cNvPr id="6" name="Imagen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Conector recto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C08E64-DAB0-A9B2-CD66-79043C132EF0}"/>
              </a:ext>
            </a:extLst>
          </p:cNvPr>
          <p:cNvSpPr>
            <a:spLocks noGrp="1"/>
          </p:cNvSpPr>
          <p:nvPr>
            <p:ph type="title"/>
          </p:nvPr>
        </p:nvSpPr>
        <p:spPr>
          <a:xfrm>
            <a:off x="1097280" y="286603"/>
            <a:ext cx="10058400" cy="1450757"/>
          </a:xfrm>
        </p:spPr>
        <p:txBody>
          <a:bodyPr anchor="b">
            <a:normAutofit/>
          </a:bodyPr>
          <a:lstStyle/>
          <a:p>
            <a:r>
              <a:rPr lang="es-CO" dirty="0"/>
              <a:t>Importancia de las conversaciones iniciales</a:t>
            </a:r>
          </a:p>
        </p:txBody>
      </p:sp>
      <p:pic>
        <p:nvPicPr>
          <p:cNvPr id="6148" name="Picture 4" descr="TIGO lidera el ranking “Great Place to Work” en Centroamérica">
            <a:extLst>
              <a:ext uri="{FF2B5EF4-FFF2-40B4-BE49-F238E27FC236}">
                <a16:creationId xmlns:a16="http://schemas.microsoft.com/office/drawing/2014/main" id="{4781A2AD-67BB-0D71-29AD-635FCD1C53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7280" y="2591476"/>
            <a:ext cx="4639736" cy="2807040"/>
          </a:xfrm>
          <a:prstGeom prst="rect">
            <a:avLst/>
          </a:prstGeom>
          <a:solidFill>
            <a:srgbClr val="FFFFFF"/>
          </a:solidFill>
        </p:spPr>
      </p:pic>
      <p:sp>
        <p:nvSpPr>
          <p:cNvPr id="3" name="Marcador de contenido 2">
            <a:extLst>
              <a:ext uri="{FF2B5EF4-FFF2-40B4-BE49-F238E27FC236}">
                <a16:creationId xmlns:a16="http://schemas.microsoft.com/office/drawing/2014/main" id="{E58DC66F-6E79-2FC3-D4EE-2E573D2A3FCD}"/>
              </a:ext>
            </a:extLst>
          </p:cNvPr>
          <p:cNvSpPr>
            <a:spLocks noGrp="1"/>
          </p:cNvSpPr>
          <p:nvPr>
            <p:ph sz="half" idx="2"/>
          </p:nvPr>
        </p:nvSpPr>
        <p:spPr>
          <a:xfrm>
            <a:off x="6515944" y="2120900"/>
            <a:ext cx="4639736" cy="3748194"/>
          </a:xfrm>
        </p:spPr>
        <p:txBody>
          <a:bodyPr>
            <a:normAutofit/>
          </a:bodyPr>
          <a:lstStyle/>
          <a:p>
            <a:pPr algn="just">
              <a:lnSpc>
                <a:spcPct val="100000"/>
              </a:lnSpc>
            </a:pPr>
            <a:r>
              <a:rPr lang="es-CO" b="1" dirty="0"/>
              <a:t>Manos a la obra: </a:t>
            </a:r>
          </a:p>
          <a:p>
            <a:pPr algn="just">
              <a:lnSpc>
                <a:spcPct val="100000"/>
              </a:lnSpc>
            </a:pPr>
            <a:r>
              <a:rPr lang="es-CO" b="1" dirty="0"/>
              <a:t>Con dos de sus compañeros realicemos el siguiente ejercicio:</a:t>
            </a:r>
          </a:p>
          <a:p>
            <a:pPr algn="just">
              <a:lnSpc>
                <a:spcPct val="100000"/>
              </a:lnSpc>
            </a:pPr>
            <a:r>
              <a:rPr lang="es-CO" dirty="0"/>
              <a:t>Cuenten su mejor y su peor experiencia trabajando en equipo.</a:t>
            </a:r>
          </a:p>
          <a:p>
            <a:pPr algn="just">
              <a:lnSpc>
                <a:spcPct val="100000"/>
              </a:lnSpc>
            </a:pPr>
            <a:r>
              <a:rPr lang="es-CO" dirty="0"/>
              <a:t>Decidan entre los miembros del equipo cuáles son las mejores anécdotas y las vamos a compartir.</a:t>
            </a:r>
          </a:p>
          <a:p>
            <a:pPr algn="just">
              <a:lnSpc>
                <a:spcPct val="100000"/>
              </a:lnSpc>
            </a:pPr>
            <a:endParaRPr lang="es-CO" dirty="0"/>
          </a:p>
          <a:p>
            <a:pPr algn="just">
              <a:lnSpc>
                <a:spcPct val="100000"/>
              </a:lnSpc>
            </a:pPr>
            <a:endParaRPr lang="es-CO" dirty="0"/>
          </a:p>
          <a:p>
            <a:pPr algn="just">
              <a:lnSpc>
                <a:spcPct val="100000"/>
              </a:lnSpc>
            </a:pPr>
            <a:endParaRPr lang="es-CO" dirty="0"/>
          </a:p>
        </p:txBody>
      </p:sp>
    </p:spTree>
    <p:extLst>
      <p:ext uri="{BB962C8B-B14F-4D97-AF65-F5344CB8AC3E}">
        <p14:creationId xmlns:p14="http://schemas.microsoft.com/office/powerpoint/2010/main" val="2676623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FE93F-FECC-7D30-B0D3-771AE0BAD56C}"/>
              </a:ext>
            </a:extLst>
          </p:cNvPr>
          <p:cNvSpPr>
            <a:spLocks noGrp="1"/>
          </p:cNvSpPr>
          <p:nvPr>
            <p:ph type="title"/>
          </p:nvPr>
        </p:nvSpPr>
        <p:spPr>
          <a:xfrm>
            <a:off x="1097280" y="286603"/>
            <a:ext cx="10058400" cy="1450757"/>
          </a:xfrm>
        </p:spPr>
        <p:txBody>
          <a:bodyPr anchor="b">
            <a:normAutofit/>
          </a:bodyPr>
          <a:lstStyle/>
          <a:p>
            <a:r>
              <a:rPr lang="es-CO" dirty="0"/>
              <a:t>Pero también hay que ir en contra de la corriente.</a:t>
            </a:r>
          </a:p>
        </p:txBody>
      </p:sp>
      <p:sp>
        <p:nvSpPr>
          <p:cNvPr id="3" name="Marcador de contenido 2">
            <a:extLst>
              <a:ext uri="{FF2B5EF4-FFF2-40B4-BE49-F238E27FC236}">
                <a16:creationId xmlns:a16="http://schemas.microsoft.com/office/drawing/2014/main" id="{51D4AEF4-6759-B184-A4D2-FF647A0E71C9}"/>
              </a:ext>
            </a:extLst>
          </p:cNvPr>
          <p:cNvSpPr>
            <a:spLocks noGrp="1"/>
          </p:cNvSpPr>
          <p:nvPr>
            <p:ph sz="half" idx="1"/>
          </p:nvPr>
        </p:nvSpPr>
        <p:spPr>
          <a:xfrm>
            <a:off x="1097280" y="2120900"/>
            <a:ext cx="4639736" cy="3748193"/>
          </a:xfrm>
        </p:spPr>
        <p:txBody>
          <a:bodyPr>
            <a:normAutofit/>
          </a:bodyPr>
          <a:lstStyle/>
          <a:p>
            <a:pPr algn="just"/>
            <a:r>
              <a:rPr lang="es-CO" dirty="0"/>
              <a:t>Es importante establecer algunas metas que saquen a los miembros del equipo de la zona de confort y creen capacidades futuras.</a:t>
            </a:r>
          </a:p>
          <a:p>
            <a:pPr algn="just"/>
            <a:r>
              <a:rPr lang="es-CO" dirty="0"/>
              <a:t>Por ejemplo, si la mayoría de miembros dice que no le interesa discutir, se pueden incentivar debates con disidencias constructivas y retroalimentación honesta.</a:t>
            </a:r>
          </a:p>
          <a:p>
            <a:endParaRPr lang="es-CO" dirty="0"/>
          </a:p>
        </p:txBody>
      </p:sp>
      <p:pic>
        <p:nvPicPr>
          <p:cNvPr id="7173" name="Picture 5" descr="Contracorriente – CETI Continental">
            <a:extLst>
              <a:ext uri="{FF2B5EF4-FFF2-40B4-BE49-F238E27FC236}">
                <a16:creationId xmlns:a16="http://schemas.microsoft.com/office/drawing/2014/main" id="{41657B7F-4B33-E1D7-5B93-3423CEC7D0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728" b="-4"/>
          <a:stretch/>
        </p:blipFill>
        <p:spPr bwMode="auto">
          <a:xfrm>
            <a:off x="6515944" y="2120900"/>
            <a:ext cx="4639736" cy="3748194"/>
          </a:xfrm>
          <a:prstGeom prst="rect">
            <a:avLst/>
          </a:prstGeom>
          <a:solidFill>
            <a:srgbClr val="FFFFFF"/>
          </a:solidFill>
        </p:spPr>
      </p:pic>
    </p:spTree>
    <p:extLst>
      <p:ext uri="{BB962C8B-B14F-4D97-AF65-F5344CB8AC3E}">
        <p14:creationId xmlns:p14="http://schemas.microsoft.com/office/powerpoint/2010/main" val="764899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E5F2A1-B355-59A5-65EB-030F3B5C698B}"/>
              </a:ext>
            </a:extLst>
          </p:cNvPr>
          <p:cNvSpPr>
            <a:spLocks noGrp="1"/>
          </p:cNvSpPr>
          <p:nvPr>
            <p:ph type="title"/>
          </p:nvPr>
        </p:nvSpPr>
        <p:spPr>
          <a:xfrm>
            <a:off x="1097280" y="286603"/>
            <a:ext cx="10058400" cy="1450757"/>
          </a:xfrm>
        </p:spPr>
        <p:txBody>
          <a:bodyPr anchor="b">
            <a:normAutofit/>
          </a:bodyPr>
          <a:lstStyle/>
          <a:p>
            <a:r>
              <a:rPr lang="es-CO" dirty="0"/>
              <a:t>Actividad: direccionar expectativas y preocupaciones.</a:t>
            </a:r>
          </a:p>
        </p:txBody>
      </p:sp>
      <p:sp>
        <p:nvSpPr>
          <p:cNvPr id="3" name="Marcador de contenido 2">
            <a:extLst>
              <a:ext uri="{FF2B5EF4-FFF2-40B4-BE49-F238E27FC236}">
                <a16:creationId xmlns:a16="http://schemas.microsoft.com/office/drawing/2014/main" id="{56BB71A8-F330-909A-B1F7-09C23DEE2BC5}"/>
              </a:ext>
            </a:extLst>
          </p:cNvPr>
          <p:cNvSpPr>
            <a:spLocks noGrp="1"/>
          </p:cNvSpPr>
          <p:nvPr>
            <p:ph sz="half" idx="1"/>
          </p:nvPr>
        </p:nvSpPr>
        <p:spPr>
          <a:xfrm>
            <a:off x="1097280" y="2120900"/>
            <a:ext cx="4639736" cy="3748193"/>
          </a:xfrm>
        </p:spPr>
        <p:txBody>
          <a:bodyPr>
            <a:normAutofit fontScale="92500" lnSpcReduction="20000"/>
          </a:bodyPr>
          <a:lstStyle/>
          <a:p>
            <a:pPr marL="0" indent="0" algn="just">
              <a:lnSpc>
                <a:spcPct val="100000"/>
              </a:lnSpc>
              <a:buNone/>
            </a:pPr>
            <a:r>
              <a:rPr lang="es-CO" dirty="0"/>
              <a:t>Cada persona del equipo escriba individualmente 2 expectativas y 2 preocupaciones.</a:t>
            </a:r>
          </a:p>
          <a:p>
            <a:pPr marL="0" indent="0" algn="just">
              <a:lnSpc>
                <a:spcPct val="100000"/>
              </a:lnSpc>
              <a:buNone/>
            </a:pPr>
            <a:r>
              <a:rPr lang="es-CO" dirty="0"/>
              <a:t>Luego, compártalas con el resto del equipo. Es posible que encuentre que algo señalado por alguien como expectativa haga parte de las preocupaciones de alguien más (sean lo mismo pero en otras palabras): “Espero que podamos trabajar de la forma más eficiente posible” y “temo que este trabajo me demande mucho tiempo”.</a:t>
            </a:r>
          </a:p>
          <a:p>
            <a:pPr marL="0" indent="0" algn="just">
              <a:lnSpc>
                <a:spcPct val="100000"/>
              </a:lnSpc>
              <a:buNone/>
            </a:pPr>
            <a:r>
              <a:rPr lang="es-CO" dirty="0"/>
              <a:t>Solución: trabajar de forma muy eficiente, respetando el tiempo de los demás.</a:t>
            </a:r>
          </a:p>
        </p:txBody>
      </p:sp>
      <p:pic>
        <p:nvPicPr>
          <p:cNvPr id="1026" name="Picture 2" descr="Hopes - Events - Fears - Cartoon Gallery">
            <a:extLst>
              <a:ext uri="{FF2B5EF4-FFF2-40B4-BE49-F238E27FC236}">
                <a16:creationId xmlns:a16="http://schemas.microsoft.com/office/drawing/2014/main" id="{C7CAF0F7-ED84-97E1-795C-9AFF7E9B5A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33" r="3652" b="-3"/>
          <a:stretch/>
        </p:blipFill>
        <p:spPr bwMode="auto">
          <a:xfrm>
            <a:off x="6515944" y="2120900"/>
            <a:ext cx="4639736" cy="3748194"/>
          </a:xfrm>
          <a:prstGeom prst="rect">
            <a:avLst/>
          </a:prstGeom>
          <a:solidFill>
            <a:srgbClr val="FFFFFF"/>
          </a:solidFill>
        </p:spPr>
      </p:pic>
    </p:spTree>
    <p:extLst>
      <p:ext uri="{BB962C8B-B14F-4D97-AF65-F5344CB8AC3E}">
        <p14:creationId xmlns:p14="http://schemas.microsoft.com/office/powerpoint/2010/main" val="157358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FC2CAD-2A40-6A62-C4FE-7F0B456E719B}"/>
              </a:ext>
            </a:extLst>
          </p:cNvPr>
          <p:cNvSpPr>
            <a:spLocks noGrp="1"/>
          </p:cNvSpPr>
          <p:nvPr>
            <p:ph type="title"/>
          </p:nvPr>
        </p:nvSpPr>
        <p:spPr>
          <a:xfrm>
            <a:off x="1097280" y="286603"/>
            <a:ext cx="10058400" cy="1450757"/>
          </a:xfrm>
        </p:spPr>
        <p:txBody>
          <a:bodyPr anchor="b">
            <a:normAutofit/>
          </a:bodyPr>
          <a:lstStyle/>
          <a:p>
            <a:r>
              <a:rPr lang="es-ES" dirty="0"/>
              <a:t>Refuerza las metas</a:t>
            </a:r>
            <a:endParaRPr lang="es-CO" dirty="0"/>
          </a:p>
        </p:txBody>
      </p:sp>
      <p:sp>
        <p:nvSpPr>
          <p:cNvPr id="3" name="Marcador de contenido 2">
            <a:extLst>
              <a:ext uri="{FF2B5EF4-FFF2-40B4-BE49-F238E27FC236}">
                <a16:creationId xmlns:a16="http://schemas.microsoft.com/office/drawing/2014/main" id="{535C52CD-DB69-F87A-7126-F38A010B946B}"/>
              </a:ext>
            </a:extLst>
          </p:cNvPr>
          <p:cNvSpPr>
            <a:spLocks noGrp="1"/>
          </p:cNvSpPr>
          <p:nvPr>
            <p:ph sz="half" idx="1"/>
          </p:nvPr>
        </p:nvSpPr>
        <p:spPr>
          <a:xfrm>
            <a:off x="1097280" y="2120900"/>
            <a:ext cx="4639736" cy="3748193"/>
          </a:xfrm>
        </p:spPr>
        <p:txBody>
          <a:bodyPr>
            <a:normAutofit/>
          </a:bodyPr>
          <a:lstStyle/>
          <a:p>
            <a:pPr algn="just"/>
            <a:r>
              <a:rPr lang="es-ES" dirty="0"/>
              <a:t>Mencionarlas al principio de cada reunión de equipo o preguntarse al final de la reunión ¿qué hemos hecho recientemente para avanzar hacia nuestras metas?</a:t>
            </a:r>
          </a:p>
          <a:p>
            <a:pPr algn="just"/>
            <a:r>
              <a:rPr lang="es-ES" dirty="0"/>
              <a:t>Ponerlas como una nota al pie en cada correo.</a:t>
            </a:r>
            <a:endParaRPr lang="es-CO" dirty="0"/>
          </a:p>
        </p:txBody>
      </p:sp>
      <p:pic>
        <p:nvPicPr>
          <p:cNvPr id="2050" name="Picture 2" descr="How to Run Effective Team Meetings - Tameday">
            <a:extLst>
              <a:ext uri="{FF2B5EF4-FFF2-40B4-BE49-F238E27FC236}">
                <a16:creationId xmlns:a16="http://schemas.microsoft.com/office/drawing/2014/main" id="{D747E492-E26A-31CB-F076-58BB2A7969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446485"/>
            <a:ext cx="4639736" cy="3097023"/>
          </a:xfrm>
          <a:prstGeom prst="rect">
            <a:avLst/>
          </a:prstGeom>
          <a:solidFill>
            <a:srgbClr val="FFFFFF"/>
          </a:solidFill>
        </p:spPr>
      </p:pic>
    </p:spTree>
    <p:extLst>
      <p:ext uri="{BB962C8B-B14F-4D97-AF65-F5344CB8AC3E}">
        <p14:creationId xmlns:p14="http://schemas.microsoft.com/office/powerpoint/2010/main" val="1011346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4DED3-8C0B-C788-7796-BA1D51197E28}"/>
              </a:ext>
            </a:extLst>
          </p:cNvPr>
          <p:cNvSpPr>
            <a:spLocks noGrp="1"/>
          </p:cNvSpPr>
          <p:nvPr>
            <p:ph type="title"/>
          </p:nvPr>
        </p:nvSpPr>
        <p:spPr>
          <a:xfrm>
            <a:off x="1097280" y="286603"/>
            <a:ext cx="10058400" cy="1450757"/>
          </a:xfrm>
        </p:spPr>
        <p:txBody>
          <a:bodyPr anchor="b">
            <a:normAutofit/>
          </a:bodyPr>
          <a:lstStyle/>
          <a:p>
            <a:r>
              <a:rPr lang="es-ES" dirty="0"/>
              <a:t>Recordemos que el mundo está lleno de incertidumbre.</a:t>
            </a:r>
            <a:endParaRPr lang="es-CO" dirty="0"/>
          </a:p>
        </p:txBody>
      </p:sp>
      <p:sp>
        <p:nvSpPr>
          <p:cNvPr id="3" name="Marcador de contenido 2">
            <a:extLst>
              <a:ext uri="{FF2B5EF4-FFF2-40B4-BE49-F238E27FC236}">
                <a16:creationId xmlns:a16="http://schemas.microsoft.com/office/drawing/2014/main" id="{A37A9A01-A1D2-E267-FDDA-B34053B9D105}"/>
              </a:ext>
            </a:extLst>
          </p:cNvPr>
          <p:cNvSpPr>
            <a:spLocks noGrp="1"/>
          </p:cNvSpPr>
          <p:nvPr>
            <p:ph sz="half" idx="1"/>
          </p:nvPr>
        </p:nvSpPr>
        <p:spPr>
          <a:xfrm>
            <a:off x="1097280" y="2120900"/>
            <a:ext cx="4639736" cy="3748193"/>
          </a:xfrm>
        </p:spPr>
        <p:txBody>
          <a:bodyPr>
            <a:normAutofit/>
          </a:bodyPr>
          <a:lstStyle/>
          <a:p>
            <a:r>
              <a:rPr lang="es-ES" dirty="0"/>
              <a:t>Hacer seguimiento de qué se cumple y qué no y evaluar por qué.</a:t>
            </a:r>
          </a:p>
          <a:p>
            <a:r>
              <a:rPr lang="es-ES" dirty="0"/>
              <a:t>No todo depende de nosotros, hay cosas que se salen de nuestro control.</a:t>
            </a:r>
          </a:p>
          <a:p>
            <a:r>
              <a:rPr lang="es-CO" dirty="0">
                <a:hlinkClick r:id="rId2"/>
              </a:rPr>
              <a:t>https://www.youtube.com/watch?v=DLpUev1FvS0</a:t>
            </a:r>
            <a:endParaRPr lang="es-ES" dirty="0"/>
          </a:p>
          <a:p>
            <a:r>
              <a:rPr lang="es-CO" dirty="0">
                <a:hlinkClick r:id="rId3"/>
              </a:rPr>
              <a:t>https://www.youtube.com/watch?v=QeunfLfuK-E</a:t>
            </a:r>
            <a:endParaRPr lang="es-ES" dirty="0"/>
          </a:p>
          <a:p>
            <a:endParaRPr lang="es-CO" dirty="0"/>
          </a:p>
        </p:txBody>
      </p:sp>
      <p:pic>
        <p:nvPicPr>
          <p:cNvPr id="3074" name="Picture 2" descr="Cómo afrontar la incertidumbre en las organizaciones | Michael Page Colombia">
            <a:extLst>
              <a:ext uri="{FF2B5EF4-FFF2-40B4-BE49-F238E27FC236}">
                <a16:creationId xmlns:a16="http://schemas.microsoft.com/office/drawing/2014/main" id="{63291718-B219-5A61-7588-0643F4C5BF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99" r="8059" b="1"/>
          <a:stretch/>
        </p:blipFill>
        <p:spPr bwMode="auto">
          <a:xfrm>
            <a:off x="6515944" y="2120900"/>
            <a:ext cx="4639736" cy="3748194"/>
          </a:xfrm>
          <a:prstGeom prst="rect">
            <a:avLst/>
          </a:prstGeom>
          <a:solidFill>
            <a:srgbClr val="FFFFFF"/>
          </a:solidFill>
        </p:spPr>
      </p:pic>
    </p:spTree>
    <p:extLst>
      <p:ext uri="{BB962C8B-B14F-4D97-AF65-F5344CB8AC3E}">
        <p14:creationId xmlns:p14="http://schemas.microsoft.com/office/powerpoint/2010/main" val="1522681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46B28-7A77-B957-F0C6-3AFF1F73F28F}"/>
              </a:ext>
            </a:extLst>
          </p:cNvPr>
          <p:cNvSpPr>
            <a:spLocks noGrp="1"/>
          </p:cNvSpPr>
          <p:nvPr>
            <p:ph type="title"/>
          </p:nvPr>
        </p:nvSpPr>
        <p:spPr>
          <a:xfrm>
            <a:off x="1097280" y="286603"/>
            <a:ext cx="10058400" cy="1450757"/>
          </a:xfrm>
        </p:spPr>
        <p:txBody>
          <a:bodyPr anchor="b">
            <a:normAutofit/>
          </a:bodyPr>
          <a:lstStyle/>
          <a:p>
            <a:r>
              <a:rPr lang="es-ES" dirty="0"/>
              <a:t>Elementos de una promesa confiable</a:t>
            </a:r>
            <a:endParaRPr lang="es-CO" dirty="0"/>
          </a:p>
        </p:txBody>
      </p:sp>
      <p:sp>
        <p:nvSpPr>
          <p:cNvPr id="3" name="Marcador de contenido 2">
            <a:extLst>
              <a:ext uri="{FF2B5EF4-FFF2-40B4-BE49-F238E27FC236}">
                <a16:creationId xmlns:a16="http://schemas.microsoft.com/office/drawing/2014/main" id="{C9FB3AEC-148C-3098-A774-6421A13A9FC2}"/>
              </a:ext>
            </a:extLst>
          </p:cNvPr>
          <p:cNvSpPr>
            <a:spLocks noGrp="1"/>
          </p:cNvSpPr>
          <p:nvPr>
            <p:ph sz="half" idx="1"/>
          </p:nvPr>
        </p:nvSpPr>
        <p:spPr>
          <a:xfrm>
            <a:off x="1097280" y="2120900"/>
            <a:ext cx="4639736" cy="3748193"/>
          </a:xfrm>
        </p:spPr>
        <p:txBody>
          <a:bodyPr>
            <a:normAutofit/>
          </a:bodyPr>
          <a:lstStyle/>
          <a:p>
            <a:r>
              <a:rPr lang="es-ES" dirty="0"/>
              <a:t>Condiciones de satisfacción.</a:t>
            </a:r>
          </a:p>
          <a:p>
            <a:r>
              <a:rPr lang="es-ES" dirty="0"/>
              <a:t>Ejecutante competente.</a:t>
            </a:r>
          </a:p>
          <a:p>
            <a:r>
              <a:rPr lang="es-ES" dirty="0"/>
              <a:t>Estimación realista del tiempo.</a:t>
            </a:r>
          </a:p>
          <a:p>
            <a:r>
              <a:rPr lang="es-ES" dirty="0"/>
              <a:t>Promesas sinceras.</a:t>
            </a:r>
          </a:p>
          <a:p>
            <a:r>
              <a:rPr lang="es-ES" dirty="0"/>
              <a:t>Mejor esfuerzo por cumplir.</a:t>
            </a:r>
          </a:p>
          <a:p>
            <a:r>
              <a:rPr lang="es-ES" dirty="0"/>
              <a:t>Asumir responsabilidades por incumplir.</a:t>
            </a:r>
            <a:endParaRPr lang="es-CO" dirty="0"/>
          </a:p>
        </p:txBody>
      </p:sp>
      <p:pic>
        <p:nvPicPr>
          <p:cNvPr id="4098" name="Picture 2" descr="Data Integrity: Reliable Data is the Key to Customer Success | NeverBounce">
            <a:extLst>
              <a:ext uri="{FF2B5EF4-FFF2-40B4-BE49-F238E27FC236}">
                <a16:creationId xmlns:a16="http://schemas.microsoft.com/office/drawing/2014/main" id="{BFA467FA-3166-027C-AF3D-0CEBB910D7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835063"/>
            <a:ext cx="4639736" cy="2319868"/>
          </a:xfrm>
          <a:prstGeom prst="rect">
            <a:avLst/>
          </a:prstGeom>
          <a:solidFill>
            <a:srgbClr val="FFFFFF"/>
          </a:solidFill>
        </p:spPr>
      </p:pic>
    </p:spTree>
    <p:extLst>
      <p:ext uri="{BB962C8B-B14F-4D97-AF65-F5344CB8AC3E}">
        <p14:creationId xmlns:p14="http://schemas.microsoft.com/office/powerpoint/2010/main" val="987566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08F7-FF49-4EDE-3D96-4BCBB0BF6E28}"/>
              </a:ext>
            </a:extLst>
          </p:cNvPr>
          <p:cNvSpPr>
            <a:spLocks noGrp="1"/>
          </p:cNvSpPr>
          <p:nvPr>
            <p:ph type="title"/>
          </p:nvPr>
        </p:nvSpPr>
        <p:spPr/>
        <p:txBody>
          <a:bodyPr/>
          <a:lstStyle/>
          <a:p>
            <a:r>
              <a:rPr lang="es-ES" dirty="0"/>
              <a:t>¿Cómo hacer un buen plan semanal?</a:t>
            </a:r>
            <a:endParaRPr lang="es-CO" dirty="0"/>
          </a:p>
        </p:txBody>
      </p:sp>
      <p:sp>
        <p:nvSpPr>
          <p:cNvPr id="3" name="Marcador de contenido 2">
            <a:extLst>
              <a:ext uri="{FF2B5EF4-FFF2-40B4-BE49-F238E27FC236}">
                <a16:creationId xmlns:a16="http://schemas.microsoft.com/office/drawing/2014/main" id="{1271CA29-CAE8-5358-41EC-95458725AB71}"/>
              </a:ext>
            </a:extLst>
          </p:cNvPr>
          <p:cNvSpPr>
            <a:spLocks noGrp="1"/>
          </p:cNvSpPr>
          <p:nvPr>
            <p:ph sz="half" idx="1"/>
          </p:nvPr>
        </p:nvSpPr>
        <p:spPr>
          <a:xfrm>
            <a:off x="1097280" y="2120900"/>
            <a:ext cx="10058400" cy="3748193"/>
          </a:xfrm>
        </p:spPr>
        <p:txBody>
          <a:bodyPr>
            <a:normAutofit lnSpcReduction="10000"/>
          </a:bodyPr>
          <a:lstStyle/>
          <a:p>
            <a:pPr lvl="1">
              <a:buFont typeface="Arial" panose="020B0604020202020204" pitchFamily="34" charset="0"/>
              <a:buChar char="•"/>
            </a:pPr>
            <a:r>
              <a:rPr lang="es-ES" sz="2800" dirty="0"/>
              <a:t>Identificar y acordar el trabajo que debe ser completado durante la semana.	</a:t>
            </a:r>
          </a:p>
          <a:p>
            <a:pPr lvl="1">
              <a:buFont typeface="Arial" panose="020B0604020202020204" pitchFamily="34" charset="0"/>
              <a:buChar char="•"/>
            </a:pPr>
            <a:r>
              <a:rPr lang="es-ES" sz="2800" dirty="0"/>
              <a:t>Nombrar un responsable de la ejecución de cada actividad.</a:t>
            </a:r>
          </a:p>
          <a:p>
            <a:pPr lvl="1">
              <a:buFont typeface="Arial" panose="020B0604020202020204" pitchFamily="34" charset="0"/>
              <a:buChar char="•"/>
            </a:pPr>
            <a:r>
              <a:rPr lang="es-ES" sz="2800" dirty="0"/>
              <a:t>Acordar la meta a ser alcanzada y lograr el compromiso del responsable.</a:t>
            </a:r>
          </a:p>
          <a:p>
            <a:pPr lvl="1" algn="just">
              <a:buFont typeface="Arial" panose="020B0604020202020204" pitchFamily="34" charset="0"/>
              <a:buChar char="•"/>
            </a:pPr>
            <a:r>
              <a:rPr lang="es-ES" sz="2800" dirty="0"/>
              <a:t>Medir Porcentaje de Actividades Completadas y revisar qué impidió que se completaran algunas.</a:t>
            </a:r>
          </a:p>
          <a:p>
            <a:pPr lvl="1" algn="just">
              <a:buFont typeface="Arial" panose="020B0604020202020204" pitchFamily="34" charset="0"/>
              <a:buChar char="•"/>
            </a:pPr>
            <a:r>
              <a:rPr lang="es-ES" sz="2800" dirty="0"/>
              <a:t>Tomar acciones correctivas.</a:t>
            </a:r>
            <a:endParaRPr lang="es-CO" sz="2800" dirty="0"/>
          </a:p>
        </p:txBody>
      </p:sp>
    </p:spTree>
    <p:extLst>
      <p:ext uri="{BB962C8B-B14F-4D97-AF65-F5344CB8AC3E}">
        <p14:creationId xmlns:p14="http://schemas.microsoft.com/office/powerpoint/2010/main" val="1809559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226833-12F8-3F92-FFDE-832F80E46E24}"/>
              </a:ext>
            </a:extLst>
          </p:cNvPr>
          <p:cNvSpPr>
            <a:spLocks noGrp="1"/>
          </p:cNvSpPr>
          <p:nvPr>
            <p:ph type="title"/>
          </p:nvPr>
        </p:nvSpPr>
        <p:spPr/>
        <p:txBody>
          <a:bodyPr/>
          <a:lstStyle/>
          <a:p>
            <a:r>
              <a:rPr lang="es-ES" dirty="0"/>
              <a:t>Condiciones para los equipos diversos, dispersos, digitales y dinámicos.</a:t>
            </a:r>
            <a:endParaRPr lang="es-CO" dirty="0"/>
          </a:p>
        </p:txBody>
      </p:sp>
      <p:sp>
        <p:nvSpPr>
          <p:cNvPr id="3" name="Marcador de contenido 2">
            <a:extLst>
              <a:ext uri="{FF2B5EF4-FFF2-40B4-BE49-F238E27FC236}">
                <a16:creationId xmlns:a16="http://schemas.microsoft.com/office/drawing/2014/main" id="{AC3FC0B1-A83B-60A5-91A4-6D8923447066}"/>
              </a:ext>
            </a:extLst>
          </p:cNvPr>
          <p:cNvSpPr>
            <a:spLocks noGrp="1"/>
          </p:cNvSpPr>
          <p:nvPr>
            <p:ph sz="half" idx="1"/>
          </p:nvPr>
        </p:nvSpPr>
        <p:spPr/>
        <p:txBody>
          <a:bodyPr>
            <a:normAutofit fontScale="92500" lnSpcReduction="20000"/>
          </a:bodyPr>
          <a:lstStyle/>
          <a:p>
            <a:pPr algn="just"/>
            <a:r>
              <a:rPr lang="es-ES" b="1" dirty="0"/>
              <a:t>Dirección inspiradora: </a:t>
            </a:r>
            <a:r>
              <a:rPr lang="es-ES" dirty="0"/>
              <a:t>metas retadoras pero alcanzables y que motiven a los integrantes a lograrlas.</a:t>
            </a:r>
          </a:p>
          <a:p>
            <a:pPr algn="just"/>
            <a:r>
              <a:rPr lang="es-CO" b="1" dirty="0"/>
              <a:t>Estructura fuerte: </a:t>
            </a:r>
            <a:r>
              <a:rPr lang="es-CO" dirty="0"/>
              <a:t>es importante contar con normas y estrategias que desincentiven los comportamientos destructivos y motiven las dinámicas positivas.</a:t>
            </a:r>
          </a:p>
          <a:p>
            <a:pPr algn="just"/>
            <a:r>
              <a:rPr lang="es-CO" dirty="0"/>
              <a:t>Aprovechen la diversidad (género, ideas, conocimiento, habilidades, posturas, visiones) pues ayudan a tener mayor creatividad.</a:t>
            </a:r>
          </a:p>
        </p:txBody>
      </p:sp>
      <p:sp>
        <p:nvSpPr>
          <p:cNvPr id="4" name="Marcador de contenido 3">
            <a:extLst>
              <a:ext uri="{FF2B5EF4-FFF2-40B4-BE49-F238E27FC236}">
                <a16:creationId xmlns:a16="http://schemas.microsoft.com/office/drawing/2014/main" id="{9928F876-F9C4-9ACF-9714-755513F430F6}"/>
              </a:ext>
            </a:extLst>
          </p:cNvPr>
          <p:cNvSpPr>
            <a:spLocks noGrp="1"/>
          </p:cNvSpPr>
          <p:nvPr>
            <p:ph sz="half" idx="2"/>
          </p:nvPr>
        </p:nvSpPr>
        <p:spPr/>
        <p:txBody>
          <a:bodyPr>
            <a:normAutofit fontScale="92500" lnSpcReduction="20000"/>
          </a:bodyPr>
          <a:lstStyle/>
          <a:p>
            <a:pPr algn="just"/>
            <a:r>
              <a:rPr lang="es-ES" dirty="0"/>
              <a:t>Todas las responsabilidades deben asignarse con igual cuidado, así sean más creativas o más tediosas. Pero es importante recalcar que cada actividad es de enorme importancia para el trabajo.</a:t>
            </a:r>
          </a:p>
          <a:p>
            <a:pPr algn="just"/>
            <a:r>
              <a:rPr lang="es-ES" dirty="0"/>
              <a:t>Vital contar con gran autonomía, pero también con </a:t>
            </a:r>
            <a:r>
              <a:rPr lang="es-ES" dirty="0" err="1"/>
              <a:t>feedback</a:t>
            </a:r>
            <a:r>
              <a:rPr lang="es-ES" dirty="0"/>
              <a:t> constante.</a:t>
            </a:r>
          </a:p>
          <a:p>
            <a:pPr algn="just"/>
            <a:r>
              <a:rPr lang="es-ES" dirty="0"/>
              <a:t>Las reglas son importantes: es esencial establecer una lista corta de las cosas que los miembros del equipo siempre deben hacer (como ser puntuales) y cosas que nunca deben hacer (como ser groseros).</a:t>
            </a:r>
            <a:endParaRPr lang="es-CO" dirty="0"/>
          </a:p>
        </p:txBody>
      </p:sp>
    </p:spTree>
    <p:extLst>
      <p:ext uri="{BB962C8B-B14F-4D97-AF65-F5344CB8AC3E}">
        <p14:creationId xmlns:p14="http://schemas.microsoft.com/office/powerpoint/2010/main" val="86086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06A6C-1926-EC13-D79D-38B138ADA751}"/>
              </a:ext>
            </a:extLst>
          </p:cNvPr>
          <p:cNvSpPr>
            <a:spLocks noGrp="1"/>
          </p:cNvSpPr>
          <p:nvPr>
            <p:ph type="title"/>
          </p:nvPr>
        </p:nvSpPr>
        <p:spPr>
          <a:xfrm>
            <a:off x="1097280" y="286603"/>
            <a:ext cx="10058400" cy="1450757"/>
          </a:xfrm>
        </p:spPr>
        <p:txBody>
          <a:bodyPr anchor="b">
            <a:normAutofit/>
          </a:bodyPr>
          <a:lstStyle/>
          <a:p>
            <a:r>
              <a:rPr lang="es-ES" dirty="0"/>
              <a:t>Condiciones para los equipos diversos, dispersos, digitales y dinámicos.</a:t>
            </a:r>
            <a:endParaRPr lang="es-CO" dirty="0"/>
          </a:p>
        </p:txBody>
      </p:sp>
      <p:sp>
        <p:nvSpPr>
          <p:cNvPr id="3" name="Marcador de contenido 2">
            <a:extLst>
              <a:ext uri="{FF2B5EF4-FFF2-40B4-BE49-F238E27FC236}">
                <a16:creationId xmlns:a16="http://schemas.microsoft.com/office/drawing/2014/main" id="{75D2AED1-767C-B64C-6B54-E934E2C5817D}"/>
              </a:ext>
            </a:extLst>
          </p:cNvPr>
          <p:cNvSpPr>
            <a:spLocks noGrp="1"/>
          </p:cNvSpPr>
          <p:nvPr>
            <p:ph sz="half" idx="1"/>
          </p:nvPr>
        </p:nvSpPr>
        <p:spPr>
          <a:xfrm>
            <a:off x="1097280" y="2120900"/>
            <a:ext cx="4639736" cy="3748193"/>
          </a:xfrm>
        </p:spPr>
        <p:txBody>
          <a:bodyPr>
            <a:normAutofit/>
          </a:bodyPr>
          <a:lstStyle/>
          <a:p>
            <a:pPr algn="just">
              <a:lnSpc>
                <a:spcPct val="100000"/>
              </a:lnSpc>
            </a:pPr>
            <a:r>
              <a:rPr lang="es-ES" sz="1700" b="1" dirty="0"/>
              <a:t>Contexto de apoyo: </a:t>
            </a:r>
            <a:r>
              <a:rPr lang="es-ES" sz="1700" dirty="0"/>
              <a:t>tener sistemas de recompensas cuando se logre completar alguna tarea con éxito, acceso constante a la información compartida y asegurarse contar con los recursos necesarios.</a:t>
            </a:r>
          </a:p>
          <a:p>
            <a:pPr algn="just">
              <a:lnSpc>
                <a:spcPct val="100000"/>
              </a:lnSpc>
            </a:pPr>
            <a:r>
              <a:rPr lang="es-ES" sz="1700" b="1" dirty="0"/>
              <a:t>Mentalidad compartida: </a:t>
            </a:r>
            <a:r>
              <a:rPr lang="es-ES" sz="1700" dirty="0"/>
              <a:t>para hacer frente a los problemas del “nosotros vs ellos” y de la información incompleta.</a:t>
            </a:r>
          </a:p>
          <a:p>
            <a:pPr algn="just">
              <a:lnSpc>
                <a:spcPct val="100000"/>
              </a:lnSpc>
            </a:pPr>
            <a:r>
              <a:rPr lang="es-ES" sz="1700" dirty="0"/>
              <a:t>Hay personas que pueden saber cosas que otros no (expertos en algún tema, </a:t>
            </a:r>
            <a:r>
              <a:rPr lang="es-ES" sz="1700" dirty="0" err="1"/>
              <a:t>info</a:t>
            </a:r>
            <a:r>
              <a:rPr lang="es-ES" sz="1700" dirty="0"/>
              <a:t> privilegiada). Pero no agrega valor si no se comparte con los demás.</a:t>
            </a:r>
            <a:endParaRPr lang="es-CO" sz="1700" dirty="0"/>
          </a:p>
        </p:txBody>
      </p:sp>
      <p:pic>
        <p:nvPicPr>
          <p:cNvPr id="5122" name="Picture 2" descr="Shared Mindset - LeaderTrip Coaching">
            <a:extLst>
              <a:ext uri="{FF2B5EF4-FFF2-40B4-BE49-F238E27FC236}">
                <a16:creationId xmlns:a16="http://schemas.microsoft.com/office/drawing/2014/main" id="{36E19ECC-A47F-3436-0FDD-075B37B733B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516688" y="2203181"/>
            <a:ext cx="4638675" cy="3583525"/>
          </a:xfrm>
          <a:prstGeom prst="rect">
            <a:avLst/>
          </a:prstGeom>
          <a:solidFill>
            <a:srgbClr val="FFFFFF"/>
          </a:solidFill>
        </p:spPr>
      </p:pic>
    </p:spTree>
    <p:extLst>
      <p:ext uri="{BB962C8B-B14F-4D97-AF65-F5344CB8AC3E}">
        <p14:creationId xmlns:p14="http://schemas.microsoft.com/office/powerpoint/2010/main" val="375911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10CD88-E8B1-B1BE-0777-A562F62468AD}"/>
              </a:ext>
            </a:extLst>
          </p:cNvPr>
          <p:cNvSpPr>
            <a:spLocks noGrp="1"/>
          </p:cNvSpPr>
          <p:nvPr>
            <p:ph type="title"/>
          </p:nvPr>
        </p:nvSpPr>
        <p:spPr>
          <a:xfrm>
            <a:off x="1097280" y="286603"/>
            <a:ext cx="10058400" cy="1450757"/>
          </a:xfrm>
        </p:spPr>
        <p:txBody>
          <a:bodyPr anchor="b">
            <a:normAutofit/>
          </a:bodyPr>
          <a:lstStyle/>
          <a:p>
            <a:r>
              <a:rPr lang="es-ES" dirty="0"/>
              <a:t>Dependencia digital</a:t>
            </a:r>
            <a:endParaRPr lang="es-CO" dirty="0"/>
          </a:p>
        </p:txBody>
      </p:sp>
      <p:sp>
        <p:nvSpPr>
          <p:cNvPr id="3" name="Marcador de contenido 2">
            <a:extLst>
              <a:ext uri="{FF2B5EF4-FFF2-40B4-BE49-F238E27FC236}">
                <a16:creationId xmlns:a16="http://schemas.microsoft.com/office/drawing/2014/main" id="{A25BB423-B2D1-5DF5-4763-930032277FAE}"/>
              </a:ext>
            </a:extLst>
          </p:cNvPr>
          <p:cNvSpPr>
            <a:spLocks noGrp="1"/>
          </p:cNvSpPr>
          <p:nvPr>
            <p:ph sz="half" idx="1"/>
          </p:nvPr>
        </p:nvSpPr>
        <p:spPr>
          <a:xfrm>
            <a:off x="1097280" y="2120900"/>
            <a:ext cx="4639736" cy="3748193"/>
          </a:xfrm>
        </p:spPr>
        <p:txBody>
          <a:bodyPr>
            <a:normAutofit/>
          </a:bodyPr>
          <a:lstStyle/>
          <a:p>
            <a:pPr algn="just"/>
            <a:r>
              <a:rPr lang="es-ES" dirty="0"/>
              <a:t>La dependencia digital puede el intercambio de información. El lenguaje no verbal y las señales del contexto brindan mucha información.</a:t>
            </a:r>
          </a:p>
          <a:p>
            <a:pPr algn="just"/>
            <a:r>
              <a:rPr lang="es-ES" dirty="0"/>
              <a:t>No todo es trabajo, es importante crear experiencias compartidas.</a:t>
            </a:r>
          </a:p>
          <a:p>
            <a:pPr algn="just"/>
            <a:r>
              <a:rPr lang="es-ES" dirty="0"/>
              <a:t>Hablar un poco de la vida al principio de cada reunión puede ser un buen ejercicio.</a:t>
            </a:r>
            <a:endParaRPr lang="es-CO" dirty="0"/>
          </a:p>
        </p:txBody>
      </p:sp>
      <p:pic>
        <p:nvPicPr>
          <p:cNvPr id="6146" name="Picture 2" descr="The Key People You Need On Your Digital Transformation Team | Inc.com">
            <a:extLst>
              <a:ext uri="{FF2B5EF4-FFF2-40B4-BE49-F238E27FC236}">
                <a16:creationId xmlns:a16="http://schemas.microsoft.com/office/drawing/2014/main" id="{C046AD9A-C08E-6160-FBB9-DB0427F553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89" r="10983" b="2"/>
          <a:stretch/>
        </p:blipFill>
        <p:spPr bwMode="auto">
          <a:xfrm>
            <a:off x="6515944" y="2120900"/>
            <a:ext cx="4639736" cy="3748194"/>
          </a:xfrm>
          <a:prstGeom prst="rect">
            <a:avLst/>
          </a:prstGeom>
          <a:solidFill>
            <a:srgbClr val="FFFFFF"/>
          </a:solidFill>
        </p:spPr>
      </p:pic>
    </p:spTree>
    <p:extLst>
      <p:ext uri="{BB962C8B-B14F-4D97-AF65-F5344CB8AC3E}">
        <p14:creationId xmlns:p14="http://schemas.microsoft.com/office/powerpoint/2010/main" val="120350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77BD47-BB4B-BB4B-C386-D3D4F371A4AF}"/>
              </a:ext>
            </a:extLst>
          </p:cNvPr>
          <p:cNvSpPr>
            <a:spLocks noGrp="1"/>
          </p:cNvSpPr>
          <p:nvPr>
            <p:ph type="title"/>
          </p:nvPr>
        </p:nvSpPr>
        <p:spPr>
          <a:xfrm>
            <a:off x="1097280" y="286603"/>
            <a:ext cx="10058400" cy="1450757"/>
          </a:xfrm>
        </p:spPr>
        <p:txBody>
          <a:bodyPr anchor="b">
            <a:normAutofit/>
          </a:bodyPr>
          <a:lstStyle/>
          <a:p>
            <a:r>
              <a:rPr lang="es-ES" dirty="0"/>
              <a:t>Alto! Vamos paso a paso.</a:t>
            </a:r>
            <a:endParaRPr lang="es-CO" dirty="0"/>
          </a:p>
        </p:txBody>
      </p:sp>
      <p:sp>
        <p:nvSpPr>
          <p:cNvPr id="3" name="Marcador de contenido 2">
            <a:extLst>
              <a:ext uri="{FF2B5EF4-FFF2-40B4-BE49-F238E27FC236}">
                <a16:creationId xmlns:a16="http://schemas.microsoft.com/office/drawing/2014/main" id="{F1AC6A0D-AF6C-AFEB-FAD4-DFC1CCFED607}"/>
              </a:ext>
            </a:extLst>
          </p:cNvPr>
          <p:cNvSpPr>
            <a:spLocks noGrp="1"/>
          </p:cNvSpPr>
          <p:nvPr>
            <p:ph sz="half" idx="1"/>
          </p:nvPr>
        </p:nvSpPr>
        <p:spPr>
          <a:xfrm>
            <a:off x="1097280" y="2120900"/>
            <a:ext cx="4639736" cy="3748193"/>
          </a:xfrm>
        </p:spPr>
        <p:txBody>
          <a:bodyPr>
            <a:normAutofit/>
          </a:bodyPr>
          <a:lstStyle/>
          <a:p>
            <a:pPr algn="just"/>
            <a:r>
              <a:rPr lang="es-ES" dirty="0"/>
              <a:t>Aunque suena tentador saltar directo a dividir las tareas, se recomienda parar un tiempo y dedicar un espacio a pensar en las tareas en sí mismas y en objetivos durante el proceso.</a:t>
            </a:r>
            <a:endParaRPr lang="es-CO" dirty="0"/>
          </a:p>
        </p:txBody>
      </p:sp>
      <p:pic>
        <p:nvPicPr>
          <p:cNvPr id="1028" name="Picture 4" descr="Las sinergias garantizan el trabajo en equipo, ¿Cómo potenciarlas? |  HRTRENDS">
            <a:extLst>
              <a:ext uri="{FF2B5EF4-FFF2-40B4-BE49-F238E27FC236}">
                <a16:creationId xmlns:a16="http://schemas.microsoft.com/office/drawing/2014/main" id="{08201886-2D9A-34BA-7E79-54F7BE9540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446485"/>
            <a:ext cx="4639736" cy="3097023"/>
          </a:xfrm>
          <a:prstGeom prst="rect">
            <a:avLst/>
          </a:prstGeom>
          <a:solidFill>
            <a:srgbClr val="FFFFFF"/>
          </a:solidFill>
        </p:spPr>
      </p:pic>
    </p:spTree>
    <p:extLst>
      <p:ext uri="{BB962C8B-B14F-4D97-AF65-F5344CB8AC3E}">
        <p14:creationId xmlns:p14="http://schemas.microsoft.com/office/powerpoint/2010/main" val="3001514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3854EB-D6CD-7B8C-DD4E-E4F1D71E42BF}"/>
              </a:ext>
            </a:extLst>
          </p:cNvPr>
          <p:cNvSpPr>
            <a:spLocks noGrp="1"/>
          </p:cNvSpPr>
          <p:nvPr>
            <p:ph type="title"/>
          </p:nvPr>
        </p:nvSpPr>
        <p:spPr>
          <a:xfrm>
            <a:off x="1097280" y="286603"/>
            <a:ext cx="10058400" cy="1450757"/>
          </a:xfrm>
        </p:spPr>
        <p:txBody>
          <a:bodyPr anchor="b">
            <a:normAutofit/>
          </a:bodyPr>
          <a:lstStyle/>
          <a:p>
            <a:r>
              <a:rPr lang="es-ES" dirty="0"/>
              <a:t>¿Cómo evaluar el equipo?</a:t>
            </a:r>
            <a:endParaRPr lang="es-CO" dirty="0"/>
          </a:p>
        </p:txBody>
      </p:sp>
      <p:sp>
        <p:nvSpPr>
          <p:cNvPr id="3" name="Marcador de contenido 2">
            <a:extLst>
              <a:ext uri="{FF2B5EF4-FFF2-40B4-BE49-F238E27FC236}">
                <a16:creationId xmlns:a16="http://schemas.microsoft.com/office/drawing/2014/main" id="{E1687DC3-6042-5675-144A-B63F10BCE948}"/>
              </a:ext>
            </a:extLst>
          </p:cNvPr>
          <p:cNvSpPr>
            <a:spLocks noGrp="1"/>
          </p:cNvSpPr>
          <p:nvPr>
            <p:ph sz="half" idx="1"/>
          </p:nvPr>
        </p:nvSpPr>
        <p:spPr>
          <a:xfrm>
            <a:off x="1097280" y="2120900"/>
            <a:ext cx="4639736" cy="3748193"/>
          </a:xfrm>
        </p:spPr>
        <p:txBody>
          <a:bodyPr>
            <a:normAutofit/>
          </a:bodyPr>
          <a:lstStyle/>
          <a:p>
            <a:r>
              <a:rPr lang="es-ES" dirty="0"/>
              <a:t>Resultados.</a:t>
            </a:r>
          </a:p>
          <a:p>
            <a:r>
              <a:rPr lang="es-ES" dirty="0"/>
              <a:t>Trabajo colaborativo.</a:t>
            </a:r>
          </a:p>
          <a:p>
            <a:r>
              <a:rPr lang="es-ES" dirty="0"/>
              <a:t>Desempeño individual.</a:t>
            </a:r>
          </a:p>
          <a:p>
            <a:endParaRPr lang="es-ES" dirty="0"/>
          </a:p>
          <a:p>
            <a:pPr marL="0" indent="0" algn="just">
              <a:buNone/>
            </a:pPr>
            <a:r>
              <a:rPr lang="es-ES" dirty="0"/>
              <a:t>Evaluar las 4 condiciones y los 3 criterios de efectividad. Ver cuáles puntean más bajo, sus interrelaciones y pensar en cómo corregir.</a:t>
            </a:r>
            <a:endParaRPr lang="es-CO" dirty="0"/>
          </a:p>
        </p:txBody>
      </p:sp>
      <p:pic>
        <p:nvPicPr>
          <p:cNvPr id="7170" name="Picture 2" descr="Peer Assessment that Improves Performance in Groups">
            <a:extLst>
              <a:ext uri="{FF2B5EF4-FFF2-40B4-BE49-F238E27FC236}">
                <a16:creationId xmlns:a16="http://schemas.microsoft.com/office/drawing/2014/main" id="{CAA44501-736B-C28D-08BC-4F4E71EDD5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759667"/>
            <a:ext cx="4639736" cy="2470659"/>
          </a:xfrm>
          <a:prstGeom prst="rect">
            <a:avLst/>
          </a:prstGeom>
          <a:solidFill>
            <a:srgbClr val="FFFFFF"/>
          </a:solidFill>
        </p:spPr>
      </p:pic>
    </p:spTree>
    <p:extLst>
      <p:ext uri="{BB962C8B-B14F-4D97-AF65-F5344CB8AC3E}">
        <p14:creationId xmlns:p14="http://schemas.microsoft.com/office/powerpoint/2010/main" val="3580247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B580F7-8F38-A4B8-DCF3-706B34B7DFA2}"/>
              </a:ext>
            </a:extLst>
          </p:cNvPr>
          <p:cNvSpPr>
            <a:spLocks noGrp="1"/>
          </p:cNvSpPr>
          <p:nvPr>
            <p:ph type="title"/>
          </p:nvPr>
        </p:nvSpPr>
        <p:spPr>
          <a:xfrm>
            <a:off x="1097280" y="286603"/>
            <a:ext cx="10058400" cy="1450757"/>
          </a:xfrm>
        </p:spPr>
        <p:txBody>
          <a:bodyPr anchor="b">
            <a:normAutofit/>
          </a:bodyPr>
          <a:lstStyle/>
          <a:p>
            <a:r>
              <a:rPr lang="es-ES" dirty="0"/>
              <a:t>¿Cómo generar ideas?</a:t>
            </a:r>
            <a:endParaRPr lang="es-CO" dirty="0"/>
          </a:p>
        </p:txBody>
      </p:sp>
      <p:pic>
        <p:nvPicPr>
          <p:cNvPr id="8194" name="Picture 2" descr="Por qué es tan difícil tener ideas originales (y cómo no dejar de ser  único) - BBC News Mundo">
            <a:extLst>
              <a:ext uri="{FF2B5EF4-FFF2-40B4-BE49-F238E27FC236}">
                <a16:creationId xmlns:a16="http://schemas.microsoft.com/office/drawing/2014/main" id="{BEB9A299-30E2-03C8-3C25-160F6B080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70" r="2" b="2"/>
          <a:stretch/>
        </p:blipFill>
        <p:spPr bwMode="auto">
          <a:xfrm>
            <a:off x="1097280" y="2120900"/>
            <a:ext cx="4639736" cy="374819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C6921B26-9BB9-EC70-7420-5350573CC1E1}"/>
              </a:ext>
            </a:extLst>
          </p:cNvPr>
          <p:cNvSpPr>
            <a:spLocks noGrp="1"/>
          </p:cNvSpPr>
          <p:nvPr>
            <p:ph sz="half" idx="2"/>
          </p:nvPr>
        </p:nvSpPr>
        <p:spPr>
          <a:xfrm>
            <a:off x="6515944" y="2120900"/>
            <a:ext cx="4639736" cy="3748194"/>
          </a:xfrm>
        </p:spPr>
        <p:txBody>
          <a:bodyPr>
            <a:normAutofit/>
          </a:bodyPr>
          <a:lstStyle/>
          <a:p>
            <a:r>
              <a:rPr lang="es-ES" b="0" i="0" u="none" strike="noStrike">
                <a:effectLst/>
              </a:rPr>
              <a:t>El proceso de idear es aquel en el que se provoca a la creatividad usando toda la información que se tiene y llenándose de ideas en torno a distintas alternativas de solución. Una frase útil al momento de pensar en tener ideas es que: </a:t>
            </a:r>
            <a:r>
              <a:rPr lang="es-ES" b="1" i="0" u="none" strike="noStrike">
                <a:effectLst/>
              </a:rPr>
              <a:t>“la mejor forma de tener una buena idea es teniendo muchas ideas”</a:t>
            </a:r>
            <a:r>
              <a:rPr lang="es-ES" b="0" i="0" u="none" strike="noStrike">
                <a:effectLst/>
              </a:rPr>
              <a:t> </a:t>
            </a:r>
            <a:endParaRPr lang="es-CO"/>
          </a:p>
        </p:txBody>
      </p:sp>
    </p:spTree>
    <p:extLst>
      <p:ext uri="{BB962C8B-B14F-4D97-AF65-F5344CB8AC3E}">
        <p14:creationId xmlns:p14="http://schemas.microsoft.com/office/powerpoint/2010/main" val="49165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415115-759B-F649-527E-3DAC0527A790}"/>
              </a:ext>
            </a:extLst>
          </p:cNvPr>
          <p:cNvSpPr>
            <a:spLocks noGrp="1"/>
          </p:cNvSpPr>
          <p:nvPr>
            <p:ph type="title"/>
          </p:nvPr>
        </p:nvSpPr>
        <p:spPr/>
        <p:txBody>
          <a:bodyPr/>
          <a:lstStyle/>
          <a:p>
            <a:r>
              <a:rPr lang="es-ES" dirty="0"/>
              <a:t>Responder las siguientes preguntas</a:t>
            </a:r>
            <a:endParaRPr lang="es-CO" dirty="0"/>
          </a:p>
        </p:txBody>
      </p:sp>
      <p:sp>
        <p:nvSpPr>
          <p:cNvPr id="3" name="Marcador de contenido 2">
            <a:extLst>
              <a:ext uri="{FF2B5EF4-FFF2-40B4-BE49-F238E27FC236}">
                <a16:creationId xmlns:a16="http://schemas.microsoft.com/office/drawing/2014/main" id="{5CB13169-0D42-4C99-49E7-1941A25833C6}"/>
              </a:ext>
            </a:extLst>
          </p:cNvPr>
          <p:cNvSpPr>
            <a:spLocks noGrp="1"/>
          </p:cNvSpPr>
          <p:nvPr>
            <p:ph sz="half" idx="1"/>
          </p:nvPr>
        </p:nvSpPr>
        <p:spPr/>
        <p:txBody>
          <a:bodyPr>
            <a:normAutofit/>
          </a:bodyPr>
          <a:lstStyle/>
          <a:p>
            <a:pPr marL="0" indent="0" algn="just" rtl="0" fontAlgn="base">
              <a:spcBef>
                <a:spcPts val="0"/>
              </a:spcBef>
              <a:spcAft>
                <a:spcPts val="0"/>
              </a:spcAft>
              <a:buNone/>
            </a:pPr>
            <a:r>
              <a:rPr lang="es-ES" sz="1400" b="1" i="0" u="none" strike="noStrike" dirty="0">
                <a:solidFill>
                  <a:srgbClr val="000000"/>
                </a:solidFill>
                <a:effectLst/>
                <a:latin typeface="Times New Roman" panose="02020603050405020304" pitchFamily="18" charset="0"/>
              </a:rPr>
              <a:t>¿Qué es?</a:t>
            </a:r>
          </a:p>
          <a:p>
            <a:pPr marL="742950" lvl="1" indent="-285750" algn="just" rtl="0" fontAlgn="base">
              <a:spcBef>
                <a:spcPts val="0"/>
              </a:spcBef>
              <a:spcAft>
                <a:spcPts val="0"/>
              </a:spcAft>
              <a:buFont typeface="+mj-lt"/>
              <a:buAutoNum type="arabicPeriod"/>
            </a:pPr>
            <a:r>
              <a:rPr lang="es-ES" sz="1400" b="0" i="0" u="none" strike="noStrike" dirty="0">
                <a:solidFill>
                  <a:srgbClr val="000000"/>
                </a:solidFill>
                <a:effectLst/>
                <a:latin typeface="Times New Roman" panose="02020603050405020304" pitchFamily="18" charset="0"/>
              </a:rPr>
              <a:t>Esta pregunta debe enfocarse en el aquí y el ahora, es decir, pensar en el presente.</a:t>
            </a:r>
          </a:p>
          <a:p>
            <a:pPr marL="742950" lvl="1" indent="-285750" algn="just" rtl="0" fontAlgn="base">
              <a:spcBef>
                <a:spcPts val="0"/>
              </a:spcBef>
              <a:spcAft>
                <a:spcPts val="0"/>
              </a:spcAft>
              <a:buFont typeface="+mj-lt"/>
              <a:buAutoNum type="arabicPeriod"/>
            </a:pPr>
            <a:r>
              <a:rPr lang="es-ES" sz="1400" b="0" i="0" u="none" strike="noStrike" dirty="0">
                <a:solidFill>
                  <a:srgbClr val="000000"/>
                </a:solidFill>
                <a:effectLst/>
                <a:latin typeface="Times New Roman" panose="02020603050405020304" pitchFamily="18" charset="0"/>
              </a:rPr>
              <a:t>Esto es importante porque ayuda a ampliar e incluso a cambiar la forma en que entendemos un problema o una oportunidad.</a:t>
            </a:r>
          </a:p>
          <a:p>
            <a:pPr marL="742950" lvl="1" indent="-285750" algn="just" rtl="0" fontAlgn="base">
              <a:spcBef>
                <a:spcPts val="0"/>
              </a:spcBef>
              <a:spcAft>
                <a:spcPts val="0"/>
              </a:spcAft>
              <a:buFont typeface="+mj-lt"/>
              <a:buAutoNum type="arabicPeriod"/>
            </a:pPr>
            <a:r>
              <a:rPr lang="es-ES" sz="1400" b="0" i="0" u="none" strike="noStrike" dirty="0">
                <a:solidFill>
                  <a:srgbClr val="000000"/>
                </a:solidFill>
                <a:effectLst/>
                <a:latin typeface="Times New Roman" panose="02020603050405020304" pitchFamily="18" charset="0"/>
              </a:rPr>
              <a:t>Ayuda a despejar otras necesidades y dar criterio para generar soluciones realmente diferenciadas.</a:t>
            </a:r>
          </a:p>
          <a:p>
            <a:pPr marL="742950" lvl="1" indent="-285750" algn="just" rtl="0" fontAlgn="base">
              <a:spcBef>
                <a:spcPts val="0"/>
              </a:spcBef>
              <a:spcAft>
                <a:spcPts val="0"/>
              </a:spcAft>
              <a:buFont typeface="+mj-lt"/>
              <a:buAutoNum type="arabicPeriod"/>
            </a:pPr>
            <a:r>
              <a:rPr lang="es-ES" sz="1400" b="0" i="0" u="none" strike="noStrike" dirty="0">
                <a:solidFill>
                  <a:srgbClr val="000000"/>
                </a:solidFill>
                <a:effectLst/>
                <a:latin typeface="Times New Roman" panose="02020603050405020304" pitchFamily="18" charset="0"/>
              </a:rPr>
              <a:t>Da un punto de vista profundo de </a:t>
            </a:r>
            <a:r>
              <a:rPr lang="es-ES" sz="1400" b="1" i="0" u="none" strike="noStrike" dirty="0">
                <a:solidFill>
                  <a:srgbClr val="000000"/>
                </a:solidFill>
                <a:effectLst/>
                <a:latin typeface="Times New Roman" panose="02020603050405020304" pitchFamily="18" charset="0"/>
              </a:rPr>
              <a:t>qué es</a:t>
            </a:r>
            <a:r>
              <a:rPr lang="es-ES" sz="1400" b="0" i="0" u="none" strike="noStrike" dirty="0">
                <a:solidFill>
                  <a:srgbClr val="000000"/>
                </a:solidFill>
                <a:effectLst/>
                <a:latin typeface="Times New Roman" panose="02020603050405020304" pitchFamily="18" charset="0"/>
              </a:rPr>
              <a:t> lo que realmente quieren y necesitan las personas que podrían estar interesadas en la solución encontrada.</a:t>
            </a:r>
          </a:p>
          <a:p>
            <a:endParaRPr lang="es-CO" dirty="0"/>
          </a:p>
        </p:txBody>
      </p:sp>
      <p:sp>
        <p:nvSpPr>
          <p:cNvPr id="4" name="Marcador de contenido 3">
            <a:extLst>
              <a:ext uri="{FF2B5EF4-FFF2-40B4-BE49-F238E27FC236}">
                <a16:creationId xmlns:a16="http://schemas.microsoft.com/office/drawing/2014/main" id="{EF630D1F-D178-A15C-EEE2-34C5311095C8}"/>
              </a:ext>
            </a:extLst>
          </p:cNvPr>
          <p:cNvSpPr>
            <a:spLocks noGrp="1"/>
          </p:cNvSpPr>
          <p:nvPr>
            <p:ph sz="half" idx="2"/>
          </p:nvPr>
        </p:nvSpPr>
        <p:spPr/>
        <p:txBody>
          <a:bodyPr>
            <a:normAutofit/>
          </a:bodyPr>
          <a:lstStyle/>
          <a:p>
            <a:pPr marL="0" indent="0" algn="just" rtl="0" fontAlgn="base">
              <a:spcBef>
                <a:spcPts val="0"/>
              </a:spcBef>
              <a:spcAft>
                <a:spcPts val="0"/>
              </a:spcAft>
              <a:buNone/>
            </a:pPr>
            <a:r>
              <a:rPr lang="es-ES" sz="1400" b="1" i="0" u="none" strike="noStrike" dirty="0">
                <a:solidFill>
                  <a:srgbClr val="000000"/>
                </a:solidFill>
                <a:effectLst/>
                <a:latin typeface="Times New Roman" panose="02020603050405020304" pitchFamily="18" charset="0"/>
              </a:rPr>
              <a:t>¿Qué tal si?</a:t>
            </a:r>
          </a:p>
          <a:p>
            <a:pPr marL="742950" lvl="1" indent="-285750" algn="just" rtl="0" fontAlgn="base">
              <a:spcBef>
                <a:spcPts val="0"/>
              </a:spcBef>
              <a:spcAft>
                <a:spcPts val="0"/>
              </a:spcAft>
              <a:buFont typeface="+mj-lt"/>
              <a:buAutoNum type="arabicPeriod"/>
            </a:pPr>
            <a:r>
              <a:rPr lang="es-ES" sz="1400" b="0" i="0" u="none" strike="noStrike" dirty="0">
                <a:solidFill>
                  <a:srgbClr val="000000"/>
                </a:solidFill>
                <a:effectLst/>
                <a:latin typeface="Times New Roman" panose="02020603050405020304" pitchFamily="18" charset="0"/>
              </a:rPr>
              <a:t>En este momento se empiezan a generar ideas y a explorar soluciones posibles.</a:t>
            </a:r>
          </a:p>
          <a:p>
            <a:pPr marL="742950" lvl="1" indent="-285750" algn="just" rtl="0" fontAlgn="base">
              <a:spcBef>
                <a:spcPts val="0"/>
              </a:spcBef>
              <a:spcAft>
                <a:spcPts val="0"/>
              </a:spcAft>
              <a:buFont typeface="+mj-lt"/>
              <a:buAutoNum type="arabicPeriod"/>
            </a:pPr>
            <a:r>
              <a:rPr lang="es-ES" sz="1400" b="0" i="0" u="none" strike="noStrike" dirty="0">
                <a:solidFill>
                  <a:srgbClr val="000000"/>
                </a:solidFill>
                <a:effectLst/>
                <a:latin typeface="Times New Roman" panose="02020603050405020304" pitchFamily="18" charset="0"/>
              </a:rPr>
              <a:t>Es recomendable, al principio, pensar que todo es posible, y no descartar aún ideas. Nuevamente, lo mejor es tener muchas ideas, no descartar desde un inicio.</a:t>
            </a:r>
          </a:p>
          <a:p>
            <a:pPr marL="742950" lvl="1" indent="-285750" algn="just" rtl="0" fontAlgn="base">
              <a:spcBef>
                <a:spcPts val="0"/>
              </a:spcBef>
              <a:spcAft>
                <a:spcPts val="0"/>
              </a:spcAft>
              <a:buFont typeface="+mj-lt"/>
              <a:buAutoNum type="arabicPeriod"/>
            </a:pPr>
            <a:r>
              <a:rPr lang="es-ES" sz="1400" b="0" i="0" u="none" strike="noStrike" dirty="0">
                <a:solidFill>
                  <a:srgbClr val="000000"/>
                </a:solidFill>
                <a:effectLst/>
                <a:latin typeface="Times New Roman" panose="02020603050405020304" pitchFamily="18" charset="0"/>
              </a:rPr>
              <a:t>No pensar al principio en ninguna restricción, olvidarse de ellas, pensar solo en las posibilidades.</a:t>
            </a:r>
          </a:p>
          <a:p>
            <a:pPr marL="742950" lvl="1" indent="-285750" algn="just" rtl="0" fontAlgn="base">
              <a:spcBef>
                <a:spcPts val="0"/>
              </a:spcBef>
              <a:spcAft>
                <a:spcPts val="800"/>
              </a:spcAft>
              <a:buFont typeface="+mj-lt"/>
              <a:buAutoNum type="arabicPeriod"/>
            </a:pPr>
            <a:r>
              <a:rPr lang="es-ES" sz="1400" b="0" i="0" u="none" strike="noStrike" dirty="0">
                <a:solidFill>
                  <a:srgbClr val="000000"/>
                </a:solidFill>
                <a:effectLst/>
                <a:latin typeface="Times New Roman" panose="02020603050405020304" pitchFamily="18" charset="0"/>
              </a:rPr>
              <a:t>No solo se debe confiar en la imaginación, también es importante tener en cuenta la información recolectada (datos, cifras, testimonios, experiencias, gustos, sueños, necesidades, </a:t>
            </a:r>
            <a:r>
              <a:rPr lang="es-ES" sz="1400" b="0" i="0" u="none" strike="noStrike" dirty="0" err="1">
                <a:solidFill>
                  <a:srgbClr val="000000"/>
                </a:solidFill>
                <a:effectLst/>
                <a:latin typeface="Times New Roman" panose="02020603050405020304" pitchFamily="18" charset="0"/>
              </a:rPr>
              <a:t>etc</a:t>
            </a:r>
            <a:r>
              <a:rPr lang="es-ES" sz="1400" b="0" i="0" u="none" strike="noStrike" dirty="0">
                <a:solidFill>
                  <a:srgbClr val="000000"/>
                </a:solidFill>
                <a:effectLst/>
                <a:latin typeface="Times New Roman" panose="02020603050405020304" pitchFamily="18" charset="0"/>
              </a:rPr>
              <a:t>). Lo que antes definimos como un pensamiento integrador.</a:t>
            </a:r>
          </a:p>
          <a:p>
            <a:endParaRPr lang="es-CO" sz="1400" dirty="0"/>
          </a:p>
        </p:txBody>
      </p:sp>
    </p:spTree>
    <p:extLst>
      <p:ext uri="{BB962C8B-B14F-4D97-AF65-F5344CB8AC3E}">
        <p14:creationId xmlns:p14="http://schemas.microsoft.com/office/powerpoint/2010/main" val="2064794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CC25DF-F4C1-D316-FB8F-3B46E8E95AA0}"/>
              </a:ext>
            </a:extLst>
          </p:cNvPr>
          <p:cNvSpPr>
            <a:spLocks noGrp="1"/>
          </p:cNvSpPr>
          <p:nvPr>
            <p:ph type="title"/>
          </p:nvPr>
        </p:nvSpPr>
        <p:spPr/>
        <p:txBody>
          <a:bodyPr/>
          <a:lstStyle/>
          <a:p>
            <a:r>
              <a:rPr lang="es-ES" dirty="0"/>
              <a:t>Responder las siguientes preguntas</a:t>
            </a:r>
            <a:endParaRPr lang="es-CO" dirty="0"/>
          </a:p>
        </p:txBody>
      </p:sp>
      <p:sp>
        <p:nvSpPr>
          <p:cNvPr id="3" name="Marcador de contenido 2">
            <a:extLst>
              <a:ext uri="{FF2B5EF4-FFF2-40B4-BE49-F238E27FC236}">
                <a16:creationId xmlns:a16="http://schemas.microsoft.com/office/drawing/2014/main" id="{D5A7E440-A219-F36A-920A-4BC2803E6E1B}"/>
              </a:ext>
            </a:extLst>
          </p:cNvPr>
          <p:cNvSpPr>
            <a:spLocks noGrp="1"/>
          </p:cNvSpPr>
          <p:nvPr>
            <p:ph sz="half" idx="1"/>
          </p:nvPr>
        </p:nvSpPr>
        <p:spPr/>
        <p:txBody>
          <a:bodyPr>
            <a:normAutofit/>
          </a:bodyPr>
          <a:lstStyle/>
          <a:p>
            <a:pPr marL="0" indent="0" algn="just" rtl="0" fontAlgn="base">
              <a:spcBef>
                <a:spcPts val="0"/>
              </a:spcBef>
              <a:spcAft>
                <a:spcPts val="0"/>
              </a:spcAft>
              <a:buNone/>
            </a:pPr>
            <a:r>
              <a:rPr lang="es-ES" sz="1400" b="1" i="0" u="none" strike="noStrike" dirty="0">
                <a:solidFill>
                  <a:srgbClr val="000000"/>
                </a:solidFill>
                <a:effectLst/>
                <a:latin typeface="Times New Roman" panose="02020603050405020304" pitchFamily="18" charset="0"/>
              </a:rPr>
              <a:t>¿Qué es lo que asombra?</a:t>
            </a:r>
          </a:p>
          <a:p>
            <a:pPr marL="742950" lvl="1" indent="-285750" algn="just" rtl="0" fontAlgn="base">
              <a:spcBef>
                <a:spcPts val="0"/>
              </a:spcBef>
              <a:spcAft>
                <a:spcPts val="0"/>
              </a:spcAft>
              <a:buFont typeface="+mj-lt"/>
              <a:buAutoNum type="arabicPeriod"/>
            </a:pPr>
            <a:r>
              <a:rPr lang="es-ES" sz="1400" b="0" i="0" u="none" strike="noStrike" dirty="0">
                <a:solidFill>
                  <a:srgbClr val="000000"/>
                </a:solidFill>
                <a:effectLst/>
                <a:latin typeface="Times New Roman" panose="02020603050405020304" pitchFamily="18" charset="0"/>
              </a:rPr>
              <a:t>Queremos crear algo novedoso, algo que impacte y que llame la atención.</a:t>
            </a:r>
          </a:p>
          <a:p>
            <a:pPr marL="742950" lvl="1" indent="-285750" algn="just" rtl="0" fontAlgn="base">
              <a:spcBef>
                <a:spcPts val="0"/>
              </a:spcBef>
              <a:spcAft>
                <a:spcPts val="0"/>
              </a:spcAft>
              <a:buFont typeface="+mj-lt"/>
              <a:buAutoNum type="arabicPeriod"/>
            </a:pPr>
            <a:r>
              <a:rPr lang="es-ES" sz="1400" b="0" i="0" u="none" strike="noStrike" dirty="0">
                <a:solidFill>
                  <a:srgbClr val="000000"/>
                </a:solidFill>
                <a:effectLst/>
                <a:latin typeface="Times New Roman" panose="02020603050405020304" pitchFamily="18" charset="0"/>
              </a:rPr>
              <a:t>Se debe realizar un filtro en el cual se busca conseguir aquello que logra cumplir con lo que los interesados en la idea quieren y a la vez es posible de llevar a cabo. En este punto se deben empezar a considerar los recursos con los que se cuenta, las capacidades, las limitaciones y las habilidades de quienes conforman la empresa.</a:t>
            </a:r>
          </a:p>
          <a:p>
            <a:pPr marL="742950" lvl="1" indent="-285750" algn="just" rtl="0" fontAlgn="base">
              <a:spcBef>
                <a:spcPts val="0"/>
              </a:spcBef>
              <a:spcAft>
                <a:spcPts val="800"/>
              </a:spcAft>
              <a:buFont typeface="+mj-lt"/>
              <a:buAutoNum type="arabicPeriod"/>
            </a:pPr>
            <a:r>
              <a:rPr lang="es-ES" sz="1400" b="0" i="0" u="none" strike="noStrike" dirty="0">
                <a:solidFill>
                  <a:srgbClr val="000000"/>
                </a:solidFill>
                <a:effectLst/>
                <a:latin typeface="Times New Roman" panose="02020603050405020304" pitchFamily="18" charset="0"/>
              </a:rPr>
              <a:t>Es decir, ahora debemos analizar todas nuestras ideas y buscar aquello que los clientes quieren, que es económicamente viable y que nuestros conocimientos y habilidades son suficientes para poder hacerlo.</a:t>
            </a:r>
          </a:p>
        </p:txBody>
      </p:sp>
      <p:sp>
        <p:nvSpPr>
          <p:cNvPr id="4" name="Marcador de contenido 3">
            <a:extLst>
              <a:ext uri="{FF2B5EF4-FFF2-40B4-BE49-F238E27FC236}">
                <a16:creationId xmlns:a16="http://schemas.microsoft.com/office/drawing/2014/main" id="{C62071DA-4335-0764-7711-AD9DF3791D14}"/>
              </a:ext>
            </a:extLst>
          </p:cNvPr>
          <p:cNvSpPr>
            <a:spLocks noGrp="1"/>
          </p:cNvSpPr>
          <p:nvPr>
            <p:ph sz="half" idx="2"/>
          </p:nvPr>
        </p:nvSpPr>
        <p:spPr/>
        <p:txBody>
          <a:bodyPr/>
          <a:lstStyle/>
          <a:p>
            <a:pPr marL="0" indent="0" algn="just" rtl="0" fontAlgn="base">
              <a:spcBef>
                <a:spcPts val="0"/>
              </a:spcBef>
              <a:spcAft>
                <a:spcPts val="0"/>
              </a:spcAft>
              <a:buNone/>
            </a:pPr>
            <a:r>
              <a:rPr lang="es-ES" sz="1400" b="1" i="0" u="none" strike="noStrike" dirty="0">
                <a:solidFill>
                  <a:srgbClr val="000000"/>
                </a:solidFill>
                <a:effectLst/>
                <a:latin typeface="Times New Roman" panose="02020603050405020304" pitchFamily="18" charset="0"/>
              </a:rPr>
              <a:t>¿Qué funciona?</a:t>
            </a:r>
          </a:p>
          <a:p>
            <a:pPr marL="742950" lvl="1" indent="-285750" algn="just" rtl="0" fontAlgn="base">
              <a:spcBef>
                <a:spcPts val="0"/>
              </a:spcBef>
              <a:spcAft>
                <a:spcPts val="800"/>
              </a:spcAft>
              <a:buFont typeface="+mj-lt"/>
              <a:buAutoNum type="arabicPeriod"/>
            </a:pPr>
            <a:r>
              <a:rPr lang="es-ES" sz="1400" b="0" i="0" u="none" strike="noStrike" dirty="0">
                <a:solidFill>
                  <a:srgbClr val="000000"/>
                </a:solidFill>
                <a:effectLst/>
                <a:latin typeface="Times New Roman" panose="02020603050405020304" pitchFamily="18" charset="0"/>
              </a:rPr>
              <a:t>Probar prototipos con usuarios reales. </a:t>
            </a:r>
          </a:p>
          <a:p>
            <a:pPr marL="742950" lvl="1" indent="-285750" algn="just" rtl="0" fontAlgn="base">
              <a:spcBef>
                <a:spcPts val="0"/>
              </a:spcBef>
              <a:spcAft>
                <a:spcPts val="0"/>
              </a:spcAft>
              <a:buFont typeface="+mj-lt"/>
              <a:buAutoNum type="arabicPeriod"/>
            </a:pPr>
            <a:r>
              <a:rPr lang="es-ES" sz="1400" b="0" i="0" u="none" strike="noStrike" dirty="0">
                <a:solidFill>
                  <a:srgbClr val="000000"/>
                </a:solidFill>
                <a:effectLst/>
                <a:latin typeface="Times New Roman" panose="02020603050405020304" pitchFamily="18" charset="0"/>
              </a:rPr>
              <a:t>Escuchar sus consejos, comentarios, quejas, recomendaciones, cumplidos y demás es realmente importante para poder mejorar poco a poco, y así, definir el producto/servicio final que saldrá al mercado.</a:t>
            </a:r>
          </a:p>
          <a:p>
            <a:endParaRPr lang="es-CO" dirty="0"/>
          </a:p>
        </p:txBody>
      </p:sp>
    </p:spTree>
    <p:extLst>
      <p:ext uri="{BB962C8B-B14F-4D97-AF65-F5344CB8AC3E}">
        <p14:creationId xmlns:p14="http://schemas.microsoft.com/office/powerpoint/2010/main" val="1166688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3E185D-A507-85B3-8F89-83AB3B4057E5}"/>
              </a:ext>
            </a:extLst>
          </p:cNvPr>
          <p:cNvSpPr>
            <a:spLocks noGrp="1"/>
          </p:cNvSpPr>
          <p:nvPr>
            <p:ph type="title"/>
          </p:nvPr>
        </p:nvSpPr>
        <p:spPr>
          <a:xfrm>
            <a:off x="1097280" y="286603"/>
            <a:ext cx="10058400" cy="1450757"/>
          </a:xfrm>
        </p:spPr>
        <p:txBody>
          <a:bodyPr anchor="b">
            <a:normAutofit/>
          </a:bodyPr>
          <a:lstStyle/>
          <a:p>
            <a:r>
              <a:rPr lang="es-ES" dirty="0"/>
              <a:t>Al momento de tener ideas</a:t>
            </a:r>
            <a:endParaRPr lang="es-CO" dirty="0"/>
          </a:p>
        </p:txBody>
      </p:sp>
      <p:sp>
        <p:nvSpPr>
          <p:cNvPr id="3" name="Marcador de contenido 2">
            <a:extLst>
              <a:ext uri="{FF2B5EF4-FFF2-40B4-BE49-F238E27FC236}">
                <a16:creationId xmlns:a16="http://schemas.microsoft.com/office/drawing/2014/main" id="{32AC97E0-C6B7-71E7-7C5E-17BCF104E479}"/>
              </a:ext>
            </a:extLst>
          </p:cNvPr>
          <p:cNvSpPr>
            <a:spLocks noGrp="1"/>
          </p:cNvSpPr>
          <p:nvPr>
            <p:ph sz="half" idx="1"/>
          </p:nvPr>
        </p:nvSpPr>
        <p:spPr>
          <a:xfrm>
            <a:off x="1097280" y="2120900"/>
            <a:ext cx="4639736" cy="3748193"/>
          </a:xfrm>
        </p:spPr>
        <p:txBody>
          <a:bodyPr>
            <a:normAutofit/>
          </a:bodyPr>
          <a:lstStyle/>
          <a:p>
            <a:pPr rtl="0" fontAlgn="base">
              <a:lnSpc>
                <a:spcPct val="100000"/>
              </a:lnSpc>
              <a:spcBef>
                <a:spcPts val="0"/>
              </a:spcBef>
              <a:spcAft>
                <a:spcPts val="0"/>
              </a:spcAft>
              <a:buFont typeface="Arial" panose="020B0604020202020204" pitchFamily="34" charset="0"/>
              <a:buChar char="•"/>
            </a:pPr>
            <a:r>
              <a:rPr lang="es-ES" sz="1600" b="0" i="0" u="none" strike="noStrike">
                <a:effectLst/>
              </a:rPr>
              <a:t>Anotarlas todas, no descartarlas hasta no llegar a la fase que contempla las restricciones, recordar que al principio, las mejores ideas son aquellas que nacen sin límites, luego las acomodaremos a estos.</a:t>
            </a:r>
          </a:p>
          <a:p>
            <a:pPr rtl="0" fontAlgn="base">
              <a:lnSpc>
                <a:spcPct val="100000"/>
              </a:lnSpc>
              <a:spcBef>
                <a:spcPts val="0"/>
              </a:spcBef>
              <a:spcAft>
                <a:spcPts val="0"/>
              </a:spcAft>
              <a:buFont typeface="Arial" panose="020B0604020202020204" pitchFamily="34" charset="0"/>
              <a:buChar char="•"/>
            </a:pPr>
            <a:r>
              <a:rPr lang="es-ES" sz="1600" b="0" i="0" u="none" strike="noStrike">
                <a:effectLst/>
              </a:rPr>
              <a:t>Al principio, buscar tener la mayor cantidad de ideas.</a:t>
            </a:r>
          </a:p>
          <a:p>
            <a:pPr rtl="0" fontAlgn="base">
              <a:lnSpc>
                <a:spcPct val="100000"/>
              </a:lnSpc>
              <a:spcBef>
                <a:spcPts val="0"/>
              </a:spcBef>
              <a:spcAft>
                <a:spcPts val="800"/>
              </a:spcAft>
              <a:buFont typeface="Arial" panose="020B0604020202020204" pitchFamily="34" charset="0"/>
              <a:buChar char="•"/>
            </a:pPr>
            <a:r>
              <a:rPr lang="es-ES" sz="1600" b="0" i="0" u="none" strike="noStrike">
                <a:effectLst/>
              </a:rPr>
              <a:t>Lo importante es tener muchas ideas, no tienen que ser perfectas, ni deben ser inicialmente las mejores, poco a poco, con las siguientes fases estas tomarán forma y se ajustarán mejor a la problemática, los clientes y las restricciones.</a:t>
            </a:r>
          </a:p>
          <a:p>
            <a:pPr rtl="0" fontAlgn="base">
              <a:lnSpc>
                <a:spcPct val="100000"/>
              </a:lnSpc>
              <a:spcBef>
                <a:spcPts val="0"/>
              </a:spcBef>
              <a:spcAft>
                <a:spcPts val="0"/>
              </a:spcAft>
              <a:buFont typeface="Arial" panose="020B0604020202020204" pitchFamily="34" charset="0"/>
              <a:buChar char="•"/>
            </a:pPr>
            <a:r>
              <a:rPr lang="es-ES" sz="1600" b="0" i="0" u="none" strike="noStrike">
                <a:effectLst/>
              </a:rPr>
              <a:t>Concentrarse en tener muchas ideas ayuda a olvidar las soluciones obvias, lleva a imaginar y pensar de forma distinta.</a:t>
            </a:r>
          </a:p>
          <a:p>
            <a:pPr>
              <a:lnSpc>
                <a:spcPct val="100000"/>
              </a:lnSpc>
            </a:pPr>
            <a:endParaRPr lang="es-CO" sz="1600"/>
          </a:p>
        </p:txBody>
      </p:sp>
      <p:pic>
        <p:nvPicPr>
          <p:cNvPr id="9218" name="Picture 2" descr="Generador de ideas para artículos del blog">
            <a:extLst>
              <a:ext uri="{FF2B5EF4-FFF2-40B4-BE49-F238E27FC236}">
                <a16:creationId xmlns:a16="http://schemas.microsoft.com/office/drawing/2014/main" id="{F3F351F3-8749-1B13-9766-D1A1EA7BC9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1715" y="2120900"/>
            <a:ext cx="3748194" cy="3748194"/>
          </a:xfrm>
          <a:prstGeom prst="rect">
            <a:avLst/>
          </a:prstGeom>
          <a:solidFill>
            <a:srgbClr val="FFFFFF"/>
          </a:solidFill>
        </p:spPr>
      </p:pic>
    </p:spTree>
    <p:extLst>
      <p:ext uri="{BB962C8B-B14F-4D97-AF65-F5344CB8AC3E}">
        <p14:creationId xmlns:p14="http://schemas.microsoft.com/office/powerpoint/2010/main" val="2480673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9B350-A844-D6D3-F5DA-33177197EDDA}"/>
              </a:ext>
            </a:extLst>
          </p:cNvPr>
          <p:cNvSpPr>
            <a:spLocks noGrp="1"/>
          </p:cNvSpPr>
          <p:nvPr>
            <p:ph type="title"/>
          </p:nvPr>
        </p:nvSpPr>
        <p:spPr/>
        <p:txBody>
          <a:bodyPr/>
          <a:lstStyle/>
          <a:p>
            <a:r>
              <a:rPr lang="es-ES" dirty="0"/>
              <a:t>Para evaluar y escoger ideas</a:t>
            </a:r>
            <a:endParaRPr lang="es-CO" dirty="0"/>
          </a:p>
        </p:txBody>
      </p:sp>
      <p:sp>
        <p:nvSpPr>
          <p:cNvPr id="3" name="Marcador de contenido 2">
            <a:extLst>
              <a:ext uri="{FF2B5EF4-FFF2-40B4-BE49-F238E27FC236}">
                <a16:creationId xmlns:a16="http://schemas.microsoft.com/office/drawing/2014/main" id="{F8BAAD8A-0335-1367-AB3A-91F58725780A}"/>
              </a:ext>
            </a:extLst>
          </p:cNvPr>
          <p:cNvSpPr>
            <a:spLocks noGrp="1"/>
          </p:cNvSpPr>
          <p:nvPr>
            <p:ph sz="half" idx="1"/>
          </p:nvPr>
        </p:nvSpPr>
        <p:spPr/>
        <p:txBody>
          <a:bodyPr>
            <a:normAutofit fontScale="85000" lnSpcReduction="10000"/>
          </a:bodyPr>
          <a:lstStyle/>
          <a:p>
            <a:pPr algn="just" rtl="0" fontAlgn="base">
              <a:spcBef>
                <a:spcPts val="0"/>
              </a:spcBef>
              <a:spcAft>
                <a:spcPts val="0"/>
              </a:spcAft>
              <a:buFont typeface="Arial" panose="020B0604020202020204" pitchFamily="34" charset="0"/>
              <a:buChar char="•"/>
            </a:pPr>
            <a:r>
              <a:rPr lang="es-ES" sz="1900" b="0" i="0" u="none" strike="noStrike" dirty="0">
                <a:solidFill>
                  <a:srgbClr val="000000"/>
                </a:solidFill>
                <a:effectLst/>
                <a:latin typeface="Times New Roman" panose="02020603050405020304" pitchFamily="18" charset="0"/>
              </a:rPr>
              <a:t>Discutirlas y ajustarlas, ver cómo se pueden convertir en opciones más realistas.</a:t>
            </a:r>
          </a:p>
          <a:p>
            <a:pPr algn="just" rtl="0" fontAlgn="base">
              <a:spcBef>
                <a:spcPts val="0"/>
              </a:spcBef>
              <a:spcAft>
                <a:spcPts val="0"/>
              </a:spcAft>
              <a:buFont typeface="Arial" panose="020B0604020202020204" pitchFamily="34" charset="0"/>
              <a:buChar char="•"/>
            </a:pPr>
            <a:r>
              <a:rPr lang="es-ES" sz="1900" b="0" i="0" u="none" strike="noStrike" dirty="0">
                <a:solidFill>
                  <a:srgbClr val="000000"/>
                </a:solidFill>
                <a:effectLst/>
                <a:latin typeface="Times New Roman" panose="02020603050405020304" pitchFamily="18" charset="0"/>
              </a:rPr>
              <a:t>Eliminar aquellas que son muy comunes, que prácticamente ya existen y además son complicadas, bien sea porque requieren de mucho entrenamiento, dinero, etc. No obstante, nunca eliminar nada por completo, puede que más adelante sirva al combinarse con otra idea que surja.</a:t>
            </a:r>
          </a:p>
          <a:p>
            <a:pPr algn="just" rtl="0" fontAlgn="base">
              <a:spcBef>
                <a:spcPts val="0"/>
              </a:spcBef>
              <a:spcAft>
                <a:spcPts val="0"/>
              </a:spcAft>
              <a:buFont typeface="Arial" panose="020B0604020202020204" pitchFamily="34" charset="0"/>
              <a:buChar char="•"/>
            </a:pPr>
            <a:r>
              <a:rPr lang="es-ES" sz="1900" b="0" i="0" u="none" strike="noStrike" dirty="0">
                <a:solidFill>
                  <a:srgbClr val="000000"/>
                </a:solidFill>
                <a:effectLst/>
                <a:latin typeface="Times New Roman" panose="02020603050405020304" pitchFamily="18" charset="0"/>
              </a:rPr>
              <a:t>Guardar para más adelante aquellas que son complejas de hacer (requieren mucho dinero, entrenamiento, tecnología, </a:t>
            </a:r>
            <a:r>
              <a:rPr lang="es-ES" sz="1900" b="0" i="0" u="none" strike="noStrike" dirty="0" err="1">
                <a:solidFill>
                  <a:srgbClr val="000000"/>
                </a:solidFill>
                <a:effectLst/>
                <a:latin typeface="Times New Roman" panose="02020603050405020304" pitchFamily="18" charset="0"/>
              </a:rPr>
              <a:t>etc</a:t>
            </a:r>
            <a:r>
              <a:rPr lang="es-ES" sz="1900" b="0" i="0" u="none" strike="noStrike" dirty="0">
                <a:solidFill>
                  <a:srgbClr val="000000"/>
                </a:solidFill>
                <a:effectLst/>
                <a:latin typeface="Times New Roman" panose="02020603050405020304" pitchFamily="18" charset="0"/>
              </a:rPr>
              <a:t>), pero que son originales, novedosas y deseables.</a:t>
            </a:r>
          </a:p>
          <a:p>
            <a:endParaRPr lang="es-CO" dirty="0"/>
          </a:p>
        </p:txBody>
      </p:sp>
      <p:sp>
        <p:nvSpPr>
          <p:cNvPr id="4" name="Marcador de contenido 3">
            <a:extLst>
              <a:ext uri="{FF2B5EF4-FFF2-40B4-BE49-F238E27FC236}">
                <a16:creationId xmlns:a16="http://schemas.microsoft.com/office/drawing/2014/main" id="{D23E6F22-CB66-CB62-F811-AF8768177FE7}"/>
              </a:ext>
            </a:extLst>
          </p:cNvPr>
          <p:cNvSpPr>
            <a:spLocks noGrp="1"/>
          </p:cNvSpPr>
          <p:nvPr>
            <p:ph sz="half" idx="2"/>
          </p:nvPr>
        </p:nvSpPr>
        <p:spPr/>
        <p:txBody>
          <a:bodyPr>
            <a:normAutofit fontScale="85000" lnSpcReduction="10000"/>
          </a:bodyPr>
          <a:lstStyle/>
          <a:p>
            <a:pPr algn="just" rtl="0" fontAlgn="base">
              <a:spcBef>
                <a:spcPts val="0"/>
              </a:spcBef>
              <a:spcAft>
                <a:spcPts val="0"/>
              </a:spcAft>
              <a:buFont typeface="Arial" panose="020B0604020202020204" pitchFamily="34" charset="0"/>
              <a:buChar char="•"/>
            </a:pPr>
            <a:r>
              <a:rPr lang="es-ES" sz="1800" b="0" i="0" u="none" strike="noStrike" dirty="0">
                <a:solidFill>
                  <a:srgbClr val="000000"/>
                </a:solidFill>
                <a:effectLst/>
                <a:latin typeface="Times New Roman" panose="02020603050405020304" pitchFamily="18" charset="0"/>
              </a:rPr>
              <a:t>Incluir, aplicar y buscar complementar o mejorar aquellas ideas que son comunes (ya existen, o ya hay algo similar) y que resultan sencillas de hacer (son económicas, se cuenta con los conocimientos y habilidades, existe la demanda y el gusto por estos productos/servicios y aún la oferta existente es insuficiente).</a:t>
            </a:r>
          </a:p>
          <a:p>
            <a:pPr algn="just" rtl="0" fontAlgn="base">
              <a:spcBef>
                <a:spcPts val="0"/>
              </a:spcBef>
              <a:spcAft>
                <a:spcPts val="800"/>
              </a:spcAft>
              <a:buFont typeface="Arial" panose="020B0604020202020204" pitchFamily="34" charset="0"/>
              <a:buChar char="•"/>
            </a:pPr>
            <a:r>
              <a:rPr lang="es-ES" sz="1800" b="0" i="0" u="none" strike="noStrike" dirty="0">
                <a:solidFill>
                  <a:srgbClr val="000000"/>
                </a:solidFill>
                <a:effectLst/>
                <a:latin typeface="Times New Roman" panose="02020603050405020304" pitchFamily="18" charset="0"/>
              </a:rPr>
              <a:t>Darle prioridad a aquellas ideas que sean nuevas en el mercado en el que se pretende entrar (puede que exista algo similar en otro lado, pero no en donde estamos) y que, además de novedosas y originales, sean posibles de llevar a cabo, es decir, que se cuente con los conocimientos y habilidades, con el dinero necesario y que además, sea evidente la necesidad de dicho producto/servicio en el mercado al que se pretende entrar.</a:t>
            </a:r>
          </a:p>
          <a:p>
            <a:endParaRPr lang="es-CO" dirty="0"/>
          </a:p>
        </p:txBody>
      </p:sp>
    </p:spTree>
    <p:extLst>
      <p:ext uri="{BB962C8B-B14F-4D97-AF65-F5344CB8AC3E}">
        <p14:creationId xmlns:p14="http://schemas.microsoft.com/office/powerpoint/2010/main" val="3313806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75DBE-1932-6D42-A1E8-FDA6F2628C78}"/>
              </a:ext>
            </a:extLst>
          </p:cNvPr>
          <p:cNvSpPr>
            <a:spLocks noGrp="1"/>
          </p:cNvSpPr>
          <p:nvPr>
            <p:ph type="title"/>
          </p:nvPr>
        </p:nvSpPr>
        <p:spPr/>
        <p:txBody>
          <a:bodyPr/>
          <a:lstStyle/>
          <a:p>
            <a:r>
              <a:rPr lang="en-US" dirty="0"/>
              <a:t>Recap y </a:t>
            </a:r>
            <a:r>
              <a:rPr lang="en-US" dirty="0" err="1"/>
              <a:t>Próxima</a:t>
            </a:r>
            <a:r>
              <a:rPr lang="en-US" dirty="0"/>
              <a:t> </a:t>
            </a:r>
            <a:r>
              <a:rPr lang="en-US" dirty="0" err="1"/>
              <a:t>clase</a:t>
            </a:r>
            <a:endParaRPr lang="en-US" dirty="0"/>
          </a:p>
        </p:txBody>
      </p:sp>
      <p:sp>
        <p:nvSpPr>
          <p:cNvPr id="3" name="Content Placeholder 2">
            <a:extLst>
              <a:ext uri="{FF2B5EF4-FFF2-40B4-BE49-F238E27FC236}">
                <a16:creationId xmlns:a16="http://schemas.microsoft.com/office/drawing/2014/main" id="{1C900E81-C279-CBFB-8C91-0679BAC1BF6D}"/>
              </a:ext>
            </a:extLst>
          </p:cNvPr>
          <p:cNvSpPr>
            <a:spLocks noGrp="1"/>
          </p:cNvSpPr>
          <p:nvPr>
            <p:ph sz="half" idx="1"/>
          </p:nvPr>
        </p:nvSpPr>
        <p:spPr>
          <a:xfrm>
            <a:off x="1097280" y="2120900"/>
            <a:ext cx="10058400" cy="3748193"/>
          </a:xfrm>
        </p:spPr>
        <p:txBody>
          <a:bodyPr/>
          <a:lstStyle/>
          <a:p>
            <a:pPr>
              <a:buFont typeface="Arial" panose="020B0604020202020204" pitchFamily="34" charset="0"/>
              <a:buChar char="•"/>
            </a:pPr>
            <a:endParaRPr lang="es-ES_tradnl" dirty="0"/>
          </a:p>
          <a:p>
            <a:pPr>
              <a:buFont typeface="Arial" panose="020B0604020202020204" pitchFamily="34" charset="0"/>
              <a:buChar char="•"/>
            </a:pPr>
            <a:r>
              <a:rPr lang="es-ES_tradnl" dirty="0"/>
              <a:t>Trabajo en Equipo:</a:t>
            </a:r>
          </a:p>
          <a:p>
            <a:pPr lvl="1">
              <a:buFont typeface="Arial" panose="020B0604020202020204" pitchFamily="34" charset="0"/>
              <a:buChar char="•"/>
            </a:pPr>
            <a:r>
              <a:rPr lang="es-ES_tradnl" dirty="0"/>
              <a:t>Clave la comunicación</a:t>
            </a:r>
          </a:p>
          <a:p>
            <a:pPr lvl="1">
              <a:buFont typeface="Arial" panose="020B0604020202020204" pitchFamily="34" charset="0"/>
              <a:buChar char="•"/>
            </a:pPr>
            <a:r>
              <a:rPr lang="es-ES_tradnl" dirty="0"/>
              <a:t>Planear fijando metas asequibles</a:t>
            </a:r>
          </a:p>
          <a:p>
            <a:pPr lvl="1">
              <a:buFont typeface="Arial" panose="020B0604020202020204" pitchFamily="34" charset="0"/>
              <a:buChar char="•"/>
            </a:pPr>
            <a:endParaRPr lang="es-ES_tradnl" dirty="0"/>
          </a:p>
          <a:p>
            <a:pPr>
              <a:buFont typeface="Arial" panose="020B0604020202020204" pitchFamily="34" charset="0"/>
              <a:buChar char="•"/>
            </a:pPr>
            <a:r>
              <a:rPr lang="es-ES_tradnl" dirty="0"/>
              <a:t> Actividad2:Entrevista y Perfiles Profesionales </a:t>
            </a:r>
            <a:r>
              <a:rPr lang="es-ES_tradnl" b="1" dirty="0"/>
              <a:t>: Lunes 29 de Agosto antes de las 5pm, por Bloque Neón</a:t>
            </a:r>
            <a:endParaRPr lang="es-ES_tradnl" dirty="0"/>
          </a:p>
        </p:txBody>
      </p:sp>
    </p:spTree>
    <p:extLst>
      <p:ext uri="{BB962C8B-B14F-4D97-AF65-F5344CB8AC3E}">
        <p14:creationId xmlns:p14="http://schemas.microsoft.com/office/powerpoint/2010/main" val="3016291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38C15-2322-AD98-960C-05760EE7AD03}"/>
              </a:ext>
            </a:extLst>
          </p:cNvPr>
          <p:cNvSpPr>
            <a:spLocks noGrp="1"/>
          </p:cNvSpPr>
          <p:nvPr>
            <p:ph type="title"/>
          </p:nvPr>
        </p:nvSpPr>
        <p:spPr/>
        <p:txBody>
          <a:bodyPr/>
          <a:lstStyle/>
          <a:p>
            <a:r>
              <a:rPr lang="es-ES" dirty="0"/>
              <a:t>Recomendaciones iniciales</a:t>
            </a:r>
            <a:endParaRPr lang="es-CO" dirty="0"/>
          </a:p>
        </p:txBody>
      </p:sp>
      <p:sp>
        <p:nvSpPr>
          <p:cNvPr id="3" name="Marcador de contenido 2">
            <a:extLst>
              <a:ext uri="{FF2B5EF4-FFF2-40B4-BE49-F238E27FC236}">
                <a16:creationId xmlns:a16="http://schemas.microsoft.com/office/drawing/2014/main" id="{82A809CC-F96B-9DF4-5616-A4A3018F6BE1}"/>
              </a:ext>
            </a:extLst>
          </p:cNvPr>
          <p:cNvSpPr>
            <a:spLocks noGrp="1"/>
          </p:cNvSpPr>
          <p:nvPr>
            <p:ph sz="half" idx="1"/>
          </p:nvPr>
        </p:nvSpPr>
        <p:spPr/>
        <p:txBody>
          <a:bodyPr>
            <a:normAutofit/>
          </a:bodyPr>
          <a:lstStyle/>
          <a:p>
            <a:pPr algn="just"/>
            <a:r>
              <a:rPr lang="es-ES" dirty="0"/>
              <a:t>Tomar decisiones en conjunto lleva a procesos más claros y eficientes, en los cuales los conflictos son más fáciles de resolver. </a:t>
            </a:r>
          </a:p>
          <a:p>
            <a:pPr algn="just"/>
            <a:endParaRPr lang="es-ES" dirty="0"/>
          </a:p>
          <a:p>
            <a:pPr algn="just"/>
            <a:r>
              <a:rPr lang="es-ES" dirty="0"/>
              <a:t>Tenemos que preguntarnos constantemente ¿qué pasos nos llevan más cerca a nuestras metas?</a:t>
            </a:r>
          </a:p>
          <a:p>
            <a:pPr algn="just"/>
            <a:endParaRPr lang="es-ES" sz="2100" dirty="0"/>
          </a:p>
          <a:p>
            <a:pPr algn="just"/>
            <a:endParaRPr lang="es-CO" sz="2100" dirty="0"/>
          </a:p>
        </p:txBody>
      </p:sp>
      <p:sp>
        <p:nvSpPr>
          <p:cNvPr id="4" name="Marcador de contenido 3">
            <a:extLst>
              <a:ext uri="{FF2B5EF4-FFF2-40B4-BE49-F238E27FC236}">
                <a16:creationId xmlns:a16="http://schemas.microsoft.com/office/drawing/2014/main" id="{191898A3-9AC4-C73A-A013-D93A2EE62A06}"/>
              </a:ext>
            </a:extLst>
          </p:cNvPr>
          <p:cNvSpPr>
            <a:spLocks noGrp="1"/>
          </p:cNvSpPr>
          <p:nvPr>
            <p:ph sz="half" idx="2"/>
          </p:nvPr>
        </p:nvSpPr>
        <p:spPr/>
        <p:txBody>
          <a:bodyPr>
            <a:normAutofit/>
          </a:bodyPr>
          <a:lstStyle/>
          <a:p>
            <a:pPr algn="just"/>
            <a:r>
              <a:rPr lang="es-ES" dirty="0"/>
              <a:t>Los objetivos intermedios funcionan como un marco para la rendición de cuentas de los equipos. </a:t>
            </a:r>
            <a:endParaRPr lang="es-CO" dirty="0"/>
          </a:p>
        </p:txBody>
      </p:sp>
      <p:pic>
        <p:nvPicPr>
          <p:cNvPr id="2055" name="Picture 7" descr="The 4 Keys to Success – Trades Coaching">
            <a:extLst>
              <a:ext uri="{FF2B5EF4-FFF2-40B4-BE49-F238E27FC236}">
                <a16:creationId xmlns:a16="http://schemas.microsoft.com/office/drawing/2014/main" id="{4BA56CEB-DC95-B5D0-47BA-1935BF34D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845" y="3994996"/>
            <a:ext cx="3203934" cy="2018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45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F732B0-9F36-CBB2-DD8F-2102723F26A3}"/>
              </a:ext>
            </a:extLst>
          </p:cNvPr>
          <p:cNvSpPr>
            <a:spLocks noGrp="1"/>
          </p:cNvSpPr>
          <p:nvPr>
            <p:ph type="title"/>
          </p:nvPr>
        </p:nvSpPr>
        <p:spPr>
          <a:xfrm>
            <a:off x="1097280" y="286603"/>
            <a:ext cx="10058400" cy="1450757"/>
          </a:xfrm>
        </p:spPr>
        <p:txBody>
          <a:bodyPr anchor="b">
            <a:normAutofit/>
          </a:bodyPr>
          <a:lstStyle/>
          <a:p>
            <a:r>
              <a:rPr lang="es-ES" dirty="0"/>
              <a:t>Recomendaciones iniciales</a:t>
            </a:r>
            <a:endParaRPr lang="es-CO" dirty="0"/>
          </a:p>
        </p:txBody>
      </p:sp>
      <p:sp>
        <p:nvSpPr>
          <p:cNvPr id="3" name="Marcador de contenido 2">
            <a:extLst>
              <a:ext uri="{FF2B5EF4-FFF2-40B4-BE49-F238E27FC236}">
                <a16:creationId xmlns:a16="http://schemas.microsoft.com/office/drawing/2014/main" id="{055BC21D-9EA4-A4D8-7D85-073DC951B69C}"/>
              </a:ext>
            </a:extLst>
          </p:cNvPr>
          <p:cNvSpPr>
            <a:spLocks noGrp="1"/>
          </p:cNvSpPr>
          <p:nvPr>
            <p:ph sz="half" idx="1"/>
          </p:nvPr>
        </p:nvSpPr>
        <p:spPr>
          <a:xfrm>
            <a:off x="1097280" y="2120900"/>
            <a:ext cx="4639736" cy="3748193"/>
          </a:xfrm>
        </p:spPr>
        <p:txBody>
          <a:bodyPr>
            <a:normAutofit/>
          </a:bodyPr>
          <a:lstStyle/>
          <a:p>
            <a:pPr algn="just"/>
            <a:r>
              <a:rPr lang="es-ES" dirty="0"/>
              <a:t>Siéntense un tiempo y hagan el siguiente ejercicio:</a:t>
            </a:r>
          </a:p>
          <a:p>
            <a:pPr algn="just"/>
            <a:r>
              <a:rPr lang="es-ES" dirty="0"/>
              <a:t>Discutan sobre qué considera cada miembro del grupo como un éxito (¿a dónde quieren llegar con este trabajo, qué impresiones quieren causar y en quiénes? </a:t>
            </a:r>
            <a:r>
              <a:rPr lang="es-ES" dirty="0" err="1"/>
              <a:t>Etc</a:t>
            </a:r>
            <a:r>
              <a:rPr lang="es-ES" dirty="0"/>
              <a:t>).</a:t>
            </a:r>
          </a:p>
          <a:p>
            <a:pPr algn="just"/>
            <a:r>
              <a:rPr lang="es-ES" dirty="0"/>
              <a:t>Discutan también qué creen que sería un fracaso del trabajo para cada miembro del equipo.  </a:t>
            </a:r>
            <a:endParaRPr lang="es-CO" dirty="0"/>
          </a:p>
        </p:txBody>
      </p:sp>
      <p:pic>
        <p:nvPicPr>
          <p:cNvPr id="3074" name="Picture 2" descr="Team Building, a tool for collaborative work - PDA International Inc.">
            <a:extLst>
              <a:ext uri="{FF2B5EF4-FFF2-40B4-BE49-F238E27FC236}">
                <a16:creationId xmlns:a16="http://schemas.microsoft.com/office/drawing/2014/main" id="{67B87557-BC38-D5AB-4C8F-A40F334562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13" r="7906" b="-1"/>
          <a:stretch/>
        </p:blipFill>
        <p:spPr bwMode="auto">
          <a:xfrm>
            <a:off x="6515944" y="2120900"/>
            <a:ext cx="4639736" cy="3748194"/>
          </a:xfrm>
          <a:prstGeom prst="rect">
            <a:avLst/>
          </a:prstGeom>
          <a:solidFill>
            <a:srgbClr val="FFFFFF"/>
          </a:solidFill>
        </p:spPr>
      </p:pic>
    </p:spTree>
    <p:extLst>
      <p:ext uri="{BB962C8B-B14F-4D97-AF65-F5344CB8AC3E}">
        <p14:creationId xmlns:p14="http://schemas.microsoft.com/office/powerpoint/2010/main" val="1187057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1A3F71-E7DC-ADC4-C031-64D8411BD1F9}"/>
              </a:ext>
            </a:extLst>
          </p:cNvPr>
          <p:cNvSpPr>
            <a:spLocks noGrp="1"/>
          </p:cNvSpPr>
          <p:nvPr>
            <p:ph type="title"/>
          </p:nvPr>
        </p:nvSpPr>
        <p:spPr/>
        <p:txBody>
          <a:bodyPr/>
          <a:lstStyle/>
          <a:p>
            <a:r>
              <a:rPr lang="es-ES" dirty="0"/>
              <a:t>3 componentes esenciales para las metas de trabajo: acciones, </a:t>
            </a:r>
            <a:r>
              <a:rPr lang="es-ES" dirty="0" err="1"/>
              <a:t>deadlines</a:t>
            </a:r>
            <a:r>
              <a:rPr lang="es-ES" dirty="0"/>
              <a:t> y métricas.</a:t>
            </a:r>
            <a:endParaRPr lang="es-CO" dirty="0"/>
          </a:p>
        </p:txBody>
      </p:sp>
      <p:sp>
        <p:nvSpPr>
          <p:cNvPr id="3" name="Marcador de contenido 2">
            <a:extLst>
              <a:ext uri="{FF2B5EF4-FFF2-40B4-BE49-F238E27FC236}">
                <a16:creationId xmlns:a16="http://schemas.microsoft.com/office/drawing/2014/main" id="{94C415C9-71C0-314C-3CF2-67043A589B91}"/>
              </a:ext>
            </a:extLst>
          </p:cNvPr>
          <p:cNvSpPr>
            <a:spLocks noGrp="1"/>
          </p:cNvSpPr>
          <p:nvPr>
            <p:ph sz="half" idx="1"/>
          </p:nvPr>
        </p:nvSpPr>
        <p:spPr/>
        <p:txBody>
          <a:bodyPr/>
          <a:lstStyle/>
          <a:p>
            <a:pPr algn="just"/>
            <a:r>
              <a:rPr lang="es-ES" dirty="0"/>
              <a:t>Cualquier plan debe incluir actividades clave, contingencias, puntos de control para monitorear el trabajo, lineamientos para mantener a los interesados informados y detalles sobre quién debe aprobar qué pasos.</a:t>
            </a:r>
          </a:p>
          <a:p>
            <a:pPr algn="just"/>
            <a:r>
              <a:rPr lang="es-ES" dirty="0"/>
              <a:t>Sin fechas límite las acciones planeadas se pueden quedar en una lista de deseos o de cosas por hacer.</a:t>
            </a:r>
            <a:endParaRPr lang="es-CO" dirty="0"/>
          </a:p>
        </p:txBody>
      </p:sp>
      <p:sp>
        <p:nvSpPr>
          <p:cNvPr id="4" name="Marcador de contenido 3">
            <a:extLst>
              <a:ext uri="{FF2B5EF4-FFF2-40B4-BE49-F238E27FC236}">
                <a16:creationId xmlns:a16="http://schemas.microsoft.com/office/drawing/2014/main" id="{DB5A6E0F-7AB9-E28D-6577-7B519B4CFE94}"/>
              </a:ext>
            </a:extLst>
          </p:cNvPr>
          <p:cNvSpPr>
            <a:spLocks noGrp="1"/>
          </p:cNvSpPr>
          <p:nvPr>
            <p:ph sz="half" idx="2"/>
          </p:nvPr>
        </p:nvSpPr>
        <p:spPr/>
        <p:txBody>
          <a:bodyPr/>
          <a:lstStyle/>
          <a:p>
            <a:pPr algn="just"/>
            <a:r>
              <a:rPr lang="es-ES" dirty="0"/>
              <a:t>Es necesario contar con formas de medir el progreso de las tareas, pues ayuda a entender qué se espera de cada individuo.</a:t>
            </a:r>
          </a:p>
          <a:p>
            <a:pPr algn="just"/>
            <a:r>
              <a:rPr lang="es-CO" dirty="0"/>
              <a:t>Deben impulsar a cada miembro a trabajar dura, pero siendo realistas: metas muy complejas pueden desalentar a personas que las sientan fuera de su alcance.</a:t>
            </a:r>
          </a:p>
          <a:p>
            <a:pPr algn="just"/>
            <a:r>
              <a:rPr lang="es-CO" dirty="0"/>
              <a:t>Hay que ser lo suficientemente claros para que no hayan múltiples interpretaciones.</a:t>
            </a:r>
          </a:p>
        </p:txBody>
      </p:sp>
    </p:spTree>
    <p:extLst>
      <p:ext uri="{BB962C8B-B14F-4D97-AF65-F5344CB8AC3E}">
        <p14:creationId xmlns:p14="http://schemas.microsoft.com/office/powerpoint/2010/main" val="238624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7E4A1-D628-83F4-F925-3BD3084915DD}"/>
              </a:ext>
            </a:extLst>
          </p:cNvPr>
          <p:cNvSpPr>
            <a:spLocks noGrp="1"/>
          </p:cNvSpPr>
          <p:nvPr>
            <p:ph type="title"/>
          </p:nvPr>
        </p:nvSpPr>
        <p:spPr>
          <a:xfrm>
            <a:off x="1097280" y="286603"/>
            <a:ext cx="10058400" cy="1450757"/>
          </a:xfrm>
        </p:spPr>
        <p:txBody>
          <a:bodyPr anchor="b">
            <a:normAutofit/>
          </a:bodyPr>
          <a:lstStyle/>
          <a:p>
            <a:r>
              <a:rPr lang="es-ES" dirty="0"/>
              <a:t>Metas del proceso</a:t>
            </a:r>
            <a:endParaRPr lang="es-CO" dirty="0"/>
          </a:p>
        </p:txBody>
      </p:sp>
      <p:pic>
        <p:nvPicPr>
          <p:cNvPr id="5" name="Imagen 4" descr="Dibujo animado de un personaje de caricatura&#10;&#10;Descripción generada automáticamente con confianza media">
            <a:extLst>
              <a:ext uri="{FF2B5EF4-FFF2-40B4-BE49-F238E27FC236}">
                <a16:creationId xmlns:a16="http://schemas.microsoft.com/office/drawing/2014/main" id="{069E8FF2-42A7-41A5-C72C-CD209DEF3E74}"/>
              </a:ext>
            </a:extLst>
          </p:cNvPr>
          <p:cNvPicPr>
            <a:picLocks noChangeAspect="1"/>
          </p:cNvPicPr>
          <p:nvPr/>
        </p:nvPicPr>
        <p:blipFill>
          <a:blip r:embed="rId2"/>
          <a:stretch>
            <a:fillRect/>
          </a:stretch>
        </p:blipFill>
        <p:spPr>
          <a:xfrm>
            <a:off x="1097280" y="2643673"/>
            <a:ext cx="4639736" cy="2702646"/>
          </a:xfrm>
          <a:prstGeom prst="rect">
            <a:avLst/>
          </a:prstGeom>
          <a:noFill/>
        </p:spPr>
      </p:pic>
      <p:sp>
        <p:nvSpPr>
          <p:cNvPr id="3" name="Marcador de contenido 2">
            <a:extLst>
              <a:ext uri="{FF2B5EF4-FFF2-40B4-BE49-F238E27FC236}">
                <a16:creationId xmlns:a16="http://schemas.microsoft.com/office/drawing/2014/main" id="{761C1FB2-338A-1521-C6B4-71C027442624}"/>
              </a:ext>
            </a:extLst>
          </p:cNvPr>
          <p:cNvSpPr>
            <a:spLocks noGrp="1"/>
          </p:cNvSpPr>
          <p:nvPr>
            <p:ph sz="half" idx="2"/>
          </p:nvPr>
        </p:nvSpPr>
        <p:spPr>
          <a:xfrm>
            <a:off x="6515944" y="2120900"/>
            <a:ext cx="4639736" cy="3748194"/>
          </a:xfrm>
        </p:spPr>
        <p:txBody>
          <a:bodyPr>
            <a:normAutofit/>
          </a:bodyPr>
          <a:lstStyle/>
          <a:p>
            <a:pPr>
              <a:lnSpc>
                <a:spcPct val="100000"/>
              </a:lnSpc>
            </a:pPr>
            <a:r>
              <a:rPr lang="es-ES" sz="1700" dirty="0"/>
              <a:t>Procesos claros ayudan a llevar a los individuos de un equipo hacia una unidad cohesiva.</a:t>
            </a:r>
          </a:p>
          <a:p>
            <a:pPr>
              <a:lnSpc>
                <a:spcPct val="100000"/>
              </a:lnSpc>
            </a:pPr>
            <a:r>
              <a:rPr lang="es-ES" sz="1700" dirty="0"/>
              <a:t>Cada individuo puede entender de forma distinta en qué consiste la colaboración, además de contar con estilos y preferencias diferentes.</a:t>
            </a:r>
          </a:p>
          <a:p>
            <a:pPr algn="just">
              <a:lnSpc>
                <a:spcPct val="100000"/>
              </a:lnSpc>
            </a:pPr>
            <a:r>
              <a:rPr lang="es-ES" sz="1700" dirty="0"/>
              <a:t>Es necesario, entonces, definir una cultura del equipo.  La cultura es el conjunto de valores, creencias y normas compartido por los miembros del equipo. Esto permite la eficiencia, el buen servicio al cliente y el compromiso de los integrantes.</a:t>
            </a:r>
            <a:endParaRPr lang="es-CO" sz="1700" dirty="0"/>
          </a:p>
        </p:txBody>
      </p:sp>
    </p:spTree>
    <p:extLst>
      <p:ext uri="{BB962C8B-B14F-4D97-AF65-F5344CB8AC3E}">
        <p14:creationId xmlns:p14="http://schemas.microsoft.com/office/powerpoint/2010/main" val="13778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5B3EB-A7E1-4975-FFDE-C9263C314B2C}"/>
              </a:ext>
            </a:extLst>
          </p:cNvPr>
          <p:cNvSpPr>
            <a:spLocks noGrp="1"/>
          </p:cNvSpPr>
          <p:nvPr>
            <p:ph type="title"/>
          </p:nvPr>
        </p:nvSpPr>
        <p:spPr>
          <a:xfrm>
            <a:off x="1097280" y="286603"/>
            <a:ext cx="10058400" cy="1450757"/>
          </a:xfrm>
        </p:spPr>
        <p:txBody>
          <a:bodyPr anchor="b">
            <a:normAutofit/>
          </a:bodyPr>
          <a:lstStyle/>
          <a:p>
            <a:r>
              <a:rPr lang="es-CO" dirty="0"/>
              <a:t>Preguntas guía</a:t>
            </a:r>
          </a:p>
        </p:txBody>
      </p:sp>
      <p:sp>
        <p:nvSpPr>
          <p:cNvPr id="3" name="Marcador de contenido 2">
            <a:extLst>
              <a:ext uri="{FF2B5EF4-FFF2-40B4-BE49-F238E27FC236}">
                <a16:creationId xmlns:a16="http://schemas.microsoft.com/office/drawing/2014/main" id="{C5FF2A32-9193-964B-3BAB-49ADB3F8F120}"/>
              </a:ext>
            </a:extLst>
          </p:cNvPr>
          <p:cNvSpPr>
            <a:spLocks noGrp="1"/>
          </p:cNvSpPr>
          <p:nvPr>
            <p:ph sz="half" idx="1"/>
          </p:nvPr>
        </p:nvSpPr>
        <p:spPr>
          <a:xfrm>
            <a:off x="1097280" y="2120900"/>
            <a:ext cx="4639736" cy="3748193"/>
          </a:xfrm>
        </p:spPr>
        <p:txBody>
          <a:bodyPr>
            <a:normAutofit fontScale="92500" lnSpcReduction="20000"/>
          </a:bodyPr>
          <a:lstStyle/>
          <a:p>
            <a:pPr>
              <a:lnSpc>
                <a:spcPct val="100000"/>
              </a:lnSpc>
            </a:pPr>
            <a:r>
              <a:rPr lang="es-CO" sz="1900" dirty="0"/>
              <a:t>¿Cómo debe ser trabajar en este equipo?</a:t>
            </a:r>
          </a:p>
          <a:p>
            <a:pPr>
              <a:lnSpc>
                <a:spcPct val="100000"/>
              </a:lnSpc>
            </a:pPr>
            <a:r>
              <a:rPr lang="es-CO" sz="1900" dirty="0"/>
              <a:t>¿Cómo deben ser las relaciones dentro del equipo?</a:t>
            </a:r>
          </a:p>
          <a:p>
            <a:pPr>
              <a:lnSpc>
                <a:spcPct val="100000"/>
              </a:lnSpc>
            </a:pPr>
            <a:r>
              <a:rPr lang="es-CO" sz="1900" dirty="0"/>
              <a:t>¿Esperamos que la relación con los demás miembros trascienda al largo plazo?¿Qué tanta interacción estamos buscando durante el trabajo en equipo?</a:t>
            </a:r>
          </a:p>
          <a:p>
            <a:pPr>
              <a:lnSpc>
                <a:spcPct val="100000"/>
              </a:lnSpc>
            </a:pPr>
            <a:r>
              <a:rPr lang="es-CO" sz="1900" dirty="0"/>
              <a:t>¿Qué valoramos más?¿Velocidad o precisión? ¿Tomar riesgos o el cumplimiento? ¿Ser innovadores o construir puntos fuertes?</a:t>
            </a:r>
          </a:p>
          <a:p>
            <a:pPr algn="just">
              <a:lnSpc>
                <a:spcPct val="100000"/>
              </a:lnSpc>
            </a:pPr>
            <a:r>
              <a:rPr lang="es-CO" sz="1900" dirty="0"/>
              <a:t>¿De qué se puede y de qué no se puede hablar? ¿Qué actitudes son deseables y cuáles indeseables?</a:t>
            </a:r>
          </a:p>
        </p:txBody>
      </p:sp>
      <p:pic>
        <p:nvPicPr>
          <p:cNvPr id="5" name="Imagen 4">
            <a:extLst>
              <a:ext uri="{FF2B5EF4-FFF2-40B4-BE49-F238E27FC236}">
                <a16:creationId xmlns:a16="http://schemas.microsoft.com/office/drawing/2014/main" id="{ED659763-3EF7-0E8F-3FF3-5BDC52BE0AB6}"/>
              </a:ext>
            </a:extLst>
          </p:cNvPr>
          <p:cNvPicPr>
            <a:picLocks noChangeAspect="1"/>
          </p:cNvPicPr>
          <p:nvPr/>
        </p:nvPicPr>
        <p:blipFill>
          <a:blip r:embed="rId2"/>
          <a:stretch>
            <a:fillRect/>
          </a:stretch>
        </p:blipFill>
        <p:spPr>
          <a:xfrm>
            <a:off x="6515944" y="2264019"/>
            <a:ext cx="4639736" cy="3461956"/>
          </a:xfrm>
          <a:prstGeom prst="rect">
            <a:avLst/>
          </a:prstGeom>
          <a:noFill/>
        </p:spPr>
      </p:pic>
    </p:spTree>
    <p:extLst>
      <p:ext uri="{BB962C8B-B14F-4D97-AF65-F5344CB8AC3E}">
        <p14:creationId xmlns:p14="http://schemas.microsoft.com/office/powerpoint/2010/main" val="105021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C04EB-B431-B71F-7F97-1F596FED25A6}"/>
              </a:ext>
            </a:extLst>
          </p:cNvPr>
          <p:cNvSpPr>
            <a:spLocks noGrp="1"/>
          </p:cNvSpPr>
          <p:nvPr>
            <p:ph type="title"/>
          </p:nvPr>
        </p:nvSpPr>
        <p:spPr>
          <a:xfrm>
            <a:off x="1097280" y="286603"/>
            <a:ext cx="10058400" cy="1450757"/>
          </a:xfrm>
        </p:spPr>
        <p:txBody>
          <a:bodyPr anchor="b">
            <a:normAutofit/>
          </a:bodyPr>
          <a:lstStyle/>
          <a:p>
            <a:r>
              <a:rPr lang="es-CO" dirty="0"/>
              <a:t>Todos para uno y uno para todos</a:t>
            </a:r>
          </a:p>
        </p:txBody>
      </p:sp>
      <p:sp>
        <p:nvSpPr>
          <p:cNvPr id="3" name="Marcador de contenido 2">
            <a:extLst>
              <a:ext uri="{FF2B5EF4-FFF2-40B4-BE49-F238E27FC236}">
                <a16:creationId xmlns:a16="http://schemas.microsoft.com/office/drawing/2014/main" id="{0D0ABA4D-0AAF-3FF1-E77F-FAA8BCBBA137}"/>
              </a:ext>
            </a:extLst>
          </p:cNvPr>
          <p:cNvSpPr>
            <a:spLocks noGrp="1"/>
          </p:cNvSpPr>
          <p:nvPr>
            <p:ph sz="half" idx="1"/>
          </p:nvPr>
        </p:nvSpPr>
        <p:spPr>
          <a:xfrm>
            <a:off x="1097280" y="2120900"/>
            <a:ext cx="4639736" cy="3748193"/>
          </a:xfrm>
        </p:spPr>
        <p:txBody>
          <a:bodyPr>
            <a:normAutofit/>
          </a:bodyPr>
          <a:lstStyle/>
          <a:p>
            <a:pPr algn="just"/>
            <a:r>
              <a:rPr lang="es-CO" dirty="0"/>
              <a:t>Es importante incorporar las metas individuales en las metas grupales. De lo contrario existirán incentivos para satisfacer los intereses propios.</a:t>
            </a:r>
          </a:p>
          <a:p>
            <a:pPr algn="just"/>
            <a:r>
              <a:rPr lang="es-CO" dirty="0"/>
              <a:t>Esa información puede no salir a la luz directamente y es posible que sea necesario saber leer entre líneas.</a:t>
            </a:r>
          </a:p>
        </p:txBody>
      </p:sp>
      <p:pic>
        <p:nvPicPr>
          <p:cNvPr id="5122" name="Picture 2" descr="The Three Musketeers: Superheroes on Stage | Utah Shakespeare Festival">
            <a:extLst>
              <a:ext uri="{FF2B5EF4-FFF2-40B4-BE49-F238E27FC236}">
                <a16:creationId xmlns:a16="http://schemas.microsoft.com/office/drawing/2014/main" id="{7E822123-3FE7-68A3-60FE-A00679CB90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249"/>
          <a:stretch/>
        </p:blipFill>
        <p:spPr bwMode="auto">
          <a:xfrm>
            <a:off x="6515944" y="2120900"/>
            <a:ext cx="4639736" cy="3748194"/>
          </a:xfrm>
          <a:prstGeom prst="rect">
            <a:avLst/>
          </a:prstGeom>
          <a:solidFill>
            <a:srgbClr val="FFFFFF"/>
          </a:solidFill>
        </p:spPr>
      </p:pic>
    </p:spTree>
    <p:extLst>
      <p:ext uri="{BB962C8B-B14F-4D97-AF65-F5344CB8AC3E}">
        <p14:creationId xmlns:p14="http://schemas.microsoft.com/office/powerpoint/2010/main" val="3261597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C08E64-DAB0-A9B2-CD66-79043C132EF0}"/>
              </a:ext>
            </a:extLst>
          </p:cNvPr>
          <p:cNvSpPr>
            <a:spLocks noGrp="1"/>
          </p:cNvSpPr>
          <p:nvPr>
            <p:ph type="title"/>
          </p:nvPr>
        </p:nvSpPr>
        <p:spPr>
          <a:xfrm>
            <a:off x="1097280" y="286603"/>
            <a:ext cx="10058400" cy="1450757"/>
          </a:xfrm>
        </p:spPr>
        <p:txBody>
          <a:bodyPr anchor="b">
            <a:normAutofit/>
          </a:bodyPr>
          <a:lstStyle/>
          <a:p>
            <a:r>
              <a:rPr lang="es-CO" dirty="0"/>
              <a:t>Importancia de las conversaciones iniciales</a:t>
            </a:r>
          </a:p>
        </p:txBody>
      </p:sp>
      <p:pic>
        <p:nvPicPr>
          <p:cNvPr id="6148" name="Picture 4" descr="TIGO lidera el ranking “Great Place to Work” en Centroamérica">
            <a:extLst>
              <a:ext uri="{FF2B5EF4-FFF2-40B4-BE49-F238E27FC236}">
                <a16:creationId xmlns:a16="http://schemas.microsoft.com/office/drawing/2014/main" id="{4781A2AD-67BB-0D71-29AD-635FCD1C53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7280" y="2591476"/>
            <a:ext cx="4639736" cy="2807040"/>
          </a:xfrm>
          <a:prstGeom prst="rect">
            <a:avLst/>
          </a:prstGeom>
          <a:solidFill>
            <a:srgbClr val="FFFFFF"/>
          </a:solidFill>
        </p:spPr>
      </p:pic>
      <p:sp>
        <p:nvSpPr>
          <p:cNvPr id="3" name="Marcador de contenido 2">
            <a:extLst>
              <a:ext uri="{FF2B5EF4-FFF2-40B4-BE49-F238E27FC236}">
                <a16:creationId xmlns:a16="http://schemas.microsoft.com/office/drawing/2014/main" id="{E58DC66F-6E79-2FC3-D4EE-2E573D2A3FCD}"/>
              </a:ext>
            </a:extLst>
          </p:cNvPr>
          <p:cNvSpPr>
            <a:spLocks noGrp="1"/>
          </p:cNvSpPr>
          <p:nvPr>
            <p:ph sz="half" idx="2"/>
          </p:nvPr>
        </p:nvSpPr>
        <p:spPr>
          <a:xfrm>
            <a:off x="6515944" y="2120900"/>
            <a:ext cx="4639736" cy="3748194"/>
          </a:xfrm>
        </p:spPr>
        <p:txBody>
          <a:bodyPr>
            <a:normAutofit/>
          </a:bodyPr>
          <a:lstStyle/>
          <a:p>
            <a:pPr algn="just">
              <a:lnSpc>
                <a:spcPct val="100000"/>
              </a:lnSpc>
            </a:pPr>
            <a:r>
              <a:rPr lang="es-CO" dirty="0"/>
              <a:t>Establezcan individualmente las metas que consideran (guiándose de lo mencionado antes) luego lleven esas propuestas individuales a una negociación del equipo.</a:t>
            </a:r>
          </a:p>
          <a:p>
            <a:pPr algn="just">
              <a:lnSpc>
                <a:spcPct val="100000"/>
              </a:lnSpc>
            </a:pPr>
            <a:r>
              <a:rPr lang="es-CO" dirty="0"/>
              <a:t>Hay que buscar un balance tal que las metas del equipo se acomoden a las preferencias de la gente. Las personas trabajan mejor cuando se sienten cómodas.</a:t>
            </a:r>
          </a:p>
          <a:p>
            <a:pPr algn="just">
              <a:lnSpc>
                <a:spcPct val="100000"/>
              </a:lnSpc>
            </a:pPr>
            <a:endParaRPr lang="es-CO" dirty="0"/>
          </a:p>
        </p:txBody>
      </p:sp>
    </p:spTree>
    <p:extLst>
      <p:ext uri="{BB962C8B-B14F-4D97-AF65-F5344CB8AC3E}">
        <p14:creationId xmlns:p14="http://schemas.microsoft.com/office/powerpoint/2010/main" val="1042365320"/>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97_TF11437505.potx" id="{A814AFD0-4982-44B2-B11C-36632E99DE22}" vid="{FCAA5BDB-2F44-4F34-9873-F8ED54E0AC9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{C44C03C2-9BCB-4D0A-8830-4075D79F8DA4}tf11437505_win32</Template>
  <TotalTime>866</TotalTime>
  <Words>2163</Words>
  <Application>Microsoft Macintosh PowerPoint</Application>
  <PresentationFormat>Widescreen</PresentationFormat>
  <Paragraphs>130</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Georgia Pro Cond Light</vt:lpstr>
      <vt:lpstr>Speak Pro</vt:lpstr>
      <vt:lpstr>Times New Roman</vt:lpstr>
      <vt:lpstr>RetrospectVTI</vt:lpstr>
      <vt:lpstr>Trabajo en Equipo</vt:lpstr>
      <vt:lpstr>Alto! Vamos paso a paso.</vt:lpstr>
      <vt:lpstr>Recomendaciones iniciales</vt:lpstr>
      <vt:lpstr>Recomendaciones iniciales</vt:lpstr>
      <vt:lpstr>3 componentes esenciales para las metas de trabajo: acciones, deadlines y métricas.</vt:lpstr>
      <vt:lpstr>Metas del proceso</vt:lpstr>
      <vt:lpstr>Preguntas guía</vt:lpstr>
      <vt:lpstr>Todos para uno y uno para todos</vt:lpstr>
      <vt:lpstr>Importancia de las conversaciones iniciales</vt:lpstr>
      <vt:lpstr>Importancia de las conversaciones iniciales</vt:lpstr>
      <vt:lpstr>Pero también hay que ir en contra de la corriente.</vt:lpstr>
      <vt:lpstr>Actividad: direccionar expectativas y preocupaciones.</vt:lpstr>
      <vt:lpstr>Refuerza las metas</vt:lpstr>
      <vt:lpstr>Recordemos que el mundo está lleno de incertidumbre.</vt:lpstr>
      <vt:lpstr>Elementos de una promesa confiable</vt:lpstr>
      <vt:lpstr>¿Cómo hacer un buen plan semanal?</vt:lpstr>
      <vt:lpstr>Condiciones para los equipos diversos, dispersos, digitales y dinámicos.</vt:lpstr>
      <vt:lpstr>Condiciones para los equipos diversos, dispersos, digitales y dinámicos.</vt:lpstr>
      <vt:lpstr>Dependencia digital</vt:lpstr>
      <vt:lpstr>¿Cómo evaluar el equipo?</vt:lpstr>
      <vt:lpstr>¿Cómo generar ideas?</vt:lpstr>
      <vt:lpstr>Responder las siguientes preguntas</vt:lpstr>
      <vt:lpstr>Responder las siguientes preguntas</vt:lpstr>
      <vt:lpstr>Al momento de tener ideas</vt:lpstr>
      <vt:lpstr>Para evaluar y escoger ideas</vt:lpstr>
      <vt:lpstr>Recap y Próxima clase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en Equipo</dc:title>
  <dc:creator>Daniel Eduardo Franco</dc:creator>
  <cp:lastModifiedBy>Ignacio Martin Sarmiento Barbieri</cp:lastModifiedBy>
  <cp:revision>7</cp:revision>
  <dcterms:created xsi:type="dcterms:W3CDTF">2022-08-17T15:58:46Z</dcterms:created>
  <dcterms:modified xsi:type="dcterms:W3CDTF">2022-08-25T14:16:36Z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